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373" r:id="rId6"/>
    <p:sldId id="374" r:id="rId7"/>
    <p:sldId id="267" r:id="rId8"/>
    <p:sldId id="372" r:id="rId9"/>
    <p:sldId id="268" r:id="rId10"/>
    <p:sldId id="270" r:id="rId11"/>
    <p:sldId id="271" r:id="rId12"/>
    <p:sldId id="376" r:id="rId13"/>
    <p:sldId id="272" r:id="rId14"/>
    <p:sldId id="378" r:id="rId15"/>
    <p:sldId id="379" r:id="rId16"/>
    <p:sldId id="287" r:id="rId17"/>
    <p:sldId id="288" r:id="rId18"/>
    <p:sldId id="375" r:id="rId19"/>
    <p:sldId id="289" r:id="rId20"/>
    <p:sldId id="377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9740" y="405129"/>
            <a:ext cx="7803515" cy="301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2366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4151" y="1325702"/>
            <a:ext cx="7259320" cy="4462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0991" y="6315684"/>
            <a:ext cx="347979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558533" y="6094882"/>
            <a:ext cx="2506345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180" algn="r">
              <a:lnSpc>
                <a:spcPts val="1525"/>
              </a:lnSpc>
            </a:pP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6498" name="Picture 2" descr="http://xn--d1acybjhaidg.xn--p1ai/files/newssite/5accdac75e9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23757"/>
            <a:ext cx="6172200" cy="43313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8153399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Федеральное государственное образовательное учреждение высшего образования «Ивановская государственная сельскохозяйственная академия имени Д.К Беляева»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>
          <a:xfrm>
            <a:off x="1371600" y="5486400"/>
            <a:ext cx="6400800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Круглый стол по вопросам обсуждения «Дорожной карты» развития участия обучающихся в оценке качества образования, г.Иваново, 23.11.2018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Этапы участия обучающихся в оценке качества образования в своем учебном заведении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85801" y="1600200"/>
            <a:ext cx="7427670" cy="683264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3этап.</a:t>
            </a:r>
            <a:r>
              <a:rPr lang="ru-RU" sz="2400" b="1" dirty="0" smtClean="0"/>
              <a:t> </a:t>
            </a:r>
            <a:r>
              <a:rPr lang="ru-RU" sz="2400" dirty="0" smtClean="0"/>
              <a:t>Обучение членов студенческой комиссии по качеству образования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 этап</a:t>
            </a:r>
            <a:r>
              <a:rPr lang="ru-RU" sz="2400" dirty="0" smtClean="0"/>
              <a:t>. Проведение	студенческой оценки качества преподавания по итогам учебных курсов.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5 этап.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Создание	и	поддержание постоянного функционирования «тревожной кнопки»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6 этап.</a:t>
            </a:r>
            <a:r>
              <a:rPr lang="ru-RU" sz="2400" b="1" dirty="0" smtClean="0"/>
              <a:t> </a:t>
            </a:r>
            <a:r>
              <a:rPr lang="ru-RU" sz="2400" dirty="0" smtClean="0"/>
              <a:t>Проведение дополнительных мониторингов по  отдельным вопросам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7 этап</a:t>
            </a:r>
            <a:r>
              <a:rPr lang="ru-RU" sz="2400" dirty="0" smtClean="0"/>
              <a:t>.</a:t>
            </a:r>
            <a:r>
              <a:rPr lang="ru-RU" sz="2400" b="1" dirty="0" smtClean="0"/>
              <a:t> </a:t>
            </a:r>
            <a:r>
              <a:rPr lang="ru-RU" sz="2400" dirty="0" smtClean="0"/>
              <a:t>Взаимодействие  с  ректоратом/деканатом  по  итогам семестра.</a:t>
            </a:r>
          </a:p>
          <a:p>
            <a:endParaRPr lang="ru-RU" sz="2400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2751" y="629879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9848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Обучение членов студенческой комиссии по качеству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4151" y="1325702"/>
            <a:ext cx="7259320" cy="4154984"/>
          </a:xfrm>
        </p:spPr>
        <p:txBody>
          <a:bodyPr/>
          <a:lstStyle/>
          <a:p>
            <a:r>
              <a:rPr lang="ru-RU" sz="2400" dirty="0" smtClean="0"/>
              <a:t>Многие оценочные процедуры достаточно формализованы, поэтому необходимо проведение обучения для новых членов студенческой комиссия по качеству образования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Обучение членов комиссии будет осуществляться  специалистом отдела нормативного обеспечения качества образования, 1 раз в месяц по утвержденному учебному плану.</a:t>
            </a:r>
          </a:p>
          <a:p>
            <a:r>
              <a:rPr lang="ru-RU" sz="2400" dirty="0" smtClean="0"/>
              <a:t>Перед каждой процедурой оценки качества образования будет проходить инструктаж участников.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14773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Проведение	студенческой оценки качества преподавания по итогам учебных курсов.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42999" y="1828800"/>
            <a:ext cx="6970471" cy="2462213"/>
          </a:xfrm>
        </p:spPr>
        <p:txBody>
          <a:bodyPr/>
          <a:lstStyle/>
          <a:p>
            <a:r>
              <a:rPr lang="ru-RU" sz="2000" dirty="0" smtClean="0"/>
              <a:t>Проведение студенческой оценки качества преподавания по итогам каждого образовательного курса в отличие от </a:t>
            </a:r>
            <a:r>
              <a:rPr lang="ru-RU" sz="2000" i="1" dirty="0" smtClean="0"/>
              <a:t>изучения абстрактной</a:t>
            </a:r>
            <a:r>
              <a:rPr lang="ru-RU" sz="2000" dirty="0" smtClean="0"/>
              <a:t> </a:t>
            </a:r>
            <a:r>
              <a:rPr lang="ru-RU" sz="2000" i="1" dirty="0" smtClean="0"/>
              <a:t>удовлетворенности студенчества качеством образования в целом </a:t>
            </a:r>
            <a:r>
              <a:rPr lang="ru-RU" sz="2000" dirty="0" smtClean="0"/>
              <a:t>позволяет выявить конкретные недостатки в образовательном процессе и в дальнейшем их устранить.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Оценка качества преподавания соответствующей дисциплины осуществляется посредством проведения опроса студентов.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-76200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Создание	и	поддержание постоянного функционирования «тревожной кнопки»</a:t>
            </a:r>
            <a:endParaRPr sz="27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8200" y="1325703"/>
            <a:ext cx="7275271" cy="5532298"/>
          </a:xfrm>
        </p:spPr>
        <p:txBody>
          <a:bodyPr/>
          <a:lstStyle/>
          <a:p>
            <a:r>
              <a:rPr lang="ru-RU" sz="2000" dirty="0" smtClean="0"/>
              <a:t>«Тревожная кнопка» – сервис на странице учебного заведения или комиссии по качеству образования с возможностью оставления жалобы, в т.ч. анонимной, на учебный процесс. Например, студент сможет пожаловаться на медленную работу учебной части, плохое расписание, непрофессиональные действия преподавателя и т.д.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Право остаться анонимным остается за студентом, но если жалоба будет подписана, то у студента смогут выяснить подробности претензии, а после решения проблемы сообщат о результатах. В любом случае студенту гарантируется конфиденциальность, а информация о нем раскрывается только с его позволения.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Функционирование «тревожной кнопки» требует тесного взаимодействия с администрацией учебного заведения. При этом через каналы коммуникации со студенческой средой (в т.ч. </a:t>
            </a:r>
            <a:r>
              <a:rPr lang="ru-RU" sz="2000" dirty="0" err="1" smtClean="0"/>
              <a:t>соцсети</a:t>
            </a:r>
            <a:r>
              <a:rPr lang="ru-RU" sz="2000" dirty="0" smtClean="0"/>
              <a:t>) необходимо периодически напоминать о возможности воспользоваться «кнопкой».</a:t>
            </a:r>
          </a:p>
          <a:p>
            <a:endParaRPr lang="ru-RU" sz="2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9875" y="1114171"/>
            <a:ext cx="8705215" cy="326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FFCC66"/>
                </a:solidFill>
                <a:latin typeface="Wingdings"/>
                <a:cs typeface="Wingdings"/>
              </a:rPr>
              <a:t></a:t>
            </a:r>
            <a:r>
              <a:rPr sz="1800" dirty="0">
                <a:solidFill>
                  <a:srgbClr val="FFCC66"/>
                </a:solidFill>
                <a:latin typeface="Times New Roman"/>
                <a:cs typeface="Times New Roman"/>
              </a:rPr>
              <a:t>	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6575" y="711834"/>
            <a:ext cx="84118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FFCC66"/>
                </a:solidFill>
                <a:latin typeface="Wingdings"/>
                <a:cs typeface="Wingdings"/>
              </a:rPr>
              <a:t></a:t>
            </a:r>
            <a:r>
              <a:rPr sz="1800" dirty="0">
                <a:solidFill>
                  <a:srgbClr val="FFCC66"/>
                </a:solidFill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Проведение дополнительных мониторингов по  отдельным вопросам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4151" y="1325702"/>
            <a:ext cx="7259320" cy="3693319"/>
          </a:xfrm>
        </p:spPr>
        <p:txBody>
          <a:bodyPr/>
          <a:lstStyle/>
          <a:p>
            <a:r>
              <a:rPr lang="ru-RU" sz="1600" dirty="0" smtClean="0"/>
              <a:t>Мониторинги  нацелены на выявление конкретных проблем, требующих исправлений, поэтому достаточны мнения наиболее активных студентов (довольных или недовольных) для понимания ситуации и обнаружения проблем. При этом масштаб  мониторинга может быть </a:t>
            </a:r>
            <a:r>
              <a:rPr lang="ru-RU" sz="1600" dirty="0" err="1" smtClean="0"/>
              <a:t>общефакультетским</a:t>
            </a:r>
            <a:r>
              <a:rPr lang="ru-RU" sz="1600" dirty="0" smtClean="0"/>
              <a:t>, межфакультетским, академическим.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К примеру, мониторинги могут быть посвящены следующим темам: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 Мониторинг проблем с расписанием,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 Мониторинг «</a:t>
            </a:r>
            <a:r>
              <a:rPr lang="ru-RU" sz="1600" dirty="0" err="1" smtClean="0">
                <a:solidFill>
                  <a:srgbClr val="FF0000"/>
                </a:solidFill>
              </a:rPr>
              <a:t>фейкового</a:t>
            </a:r>
            <a:r>
              <a:rPr lang="ru-RU" sz="1600" dirty="0" smtClean="0">
                <a:solidFill>
                  <a:srgbClr val="FF0000"/>
                </a:solidFill>
              </a:rPr>
              <a:t> выбора дисциплин» (дисциплины по выбору без фактического выбора),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 Мониторинг организации </a:t>
            </a:r>
            <a:r>
              <a:rPr lang="ru-RU" sz="1600" dirty="0" err="1" smtClean="0">
                <a:solidFill>
                  <a:srgbClr val="FF0000"/>
                </a:solidFill>
              </a:rPr>
              <a:t>онлайн-обучения</a:t>
            </a:r>
            <a:r>
              <a:rPr lang="ru-RU" sz="1600" dirty="0" smtClean="0">
                <a:solidFill>
                  <a:srgbClr val="FF0000"/>
                </a:solidFill>
              </a:rPr>
              <a:t> в вузе,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 Мониторинг качества производственных практик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 Мониторинг инфраструктуры (оснащенности аудиторного фонда, доступа к библиотечным ресурсам, и т.д.)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9848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Взаимодействие  с  ректоратом/деканатом  по  итогам семестра.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151" y="1325702"/>
            <a:ext cx="7259320" cy="4124206"/>
          </a:xfrm>
        </p:spPr>
        <p:txBody>
          <a:bodyPr/>
          <a:lstStyle/>
          <a:p>
            <a:r>
              <a:rPr lang="ru-RU" sz="1400" dirty="0" smtClean="0"/>
              <a:t>По итогам семестра рекомендуется проводить встречи руководства студенческой комиссии по качеству образования с представителями ректората/деканата для:</a:t>
            </a:r>
          </a:p>
          <a:p>
            <a:r>
              <a:rPr lang="ru-RU" sz="1400" dirty="0" smtClean="0"/>
              <a:t> </a:t>
            </a:r>
          </a:p>
          <a:p>
            <a:pPr lvl="0"/>
            <a:r>
              <a:rPr lang="ru-RU" sz="1400" dirty="0" smtClean="0">
                <a:solidFill>
                  <a:srgbClr val="FF0000"/>
                </a:solidFill>
              </a:rPr>
              <a:t>демонстрации результатов обработки материалов по студенческой оценке качества преподавания,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 </a:t>
            </a:r>
          </a:p>
          <a:p>
            <a:pPr lvl="0"/>
            <a:r>
              <a:rPr lang="ru-RU" sz="1400" dirty="0" smtClean="0">
                <a:solidFill>
                  <a:srgbClr val="FF0000"/>
                </a:solidFill>
              </a:rPr>
              <a:t>получения ответов на волнующие студентов вопросы,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lvl="0"/>
            <a:r>
              <a:rPr lang="ru-RU" sz="1400" dirty="0" smtClean="0">
                <a:solidFill>
                  <a:srgbClr val="FF0000"/>
                </a:solidFill>
              </a:rPr>
              <a:t>озвучивания выявленных в ходе отдельных мониторингов проблем и т.д.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1400" dirty="0" smtClean="0"/>
              <a:t>Перед такими встречами при участии всех членов студенческой комиссии по качеству образования формируется список вопросов и выявленных проблем. Также возможен сбор вопросов от студентов с помощью членов комиссий по качеству образования, а также посредством специальных </a:t>
            </a:r>
            <a:r>
              <a:rPr lang="ru-RU" sz="1400" dirty="0" err="1" smtClean="0"/>
              <a:t>Интернет-форм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По результатам каждой встречи для более эффективного взаимодействия предлагается подготовить и утвердить в администрации план мероприятий вуза/структурного подразделения по решению выявленных проблем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30454"/>
            <a:ext cx="84556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2000" dirty="0" smtClean="0">
                <a:solidFill>
                  <a:srgbClr val="FFFFFF"/>
                </a:solidFill>
                <a:latin typeface="Wingdings"/>
                <a:cs typeface="Wingdings"/>
              </a:rPr>
              <a:t>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9848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Взаимодействие  с  ректоратом/деканатом  по  итогам семестра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650"/>
              </a:lnSpc>
            </a:pPr>
            <a:fld id="{81D60167-4931-47E6-BA6A-407CBD079E47}" type="slidenum">
              <a:rPr dirty="0"/>
              <a:pPr marL="124460">
                <a:lnSpc>
                  <a:spcPts val="1650"/>
                </a:lnSpc>
              </a:pPr>
              <a:t>19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1810" y="629879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681719" cy="5940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287655" algn="just">
              <a:lnSpc>
                <a:spcPct val="1071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00"/>
                </a:solidFill>
                <a:latin typeface="Arial"/>
                <a:cs typeface="Arial"/>
              </a:rPr>
              <a:t>В рамках гранта Президента РФ Всероссийским студенческим союзом реализуется Всероссийский студенческий проект </a:t>
            </a:r>
            <a:r>
              <a:rPr lang="ru-RU" sz="2400" dirty="0" smtClean="0">
                <a:latin typeface="Arial"/>
                <a:cs typeface="Arial"/>
              </a:rPr>
              <a:t/>
            </a:r>
            <a:br>
              <a:rPr lang="ru-RU" sz="2400" dirty="0" smtClean="0">
                <a:latin typeface="Arial"/>
                <a:cs typeface="Arial"/>
              </a:rPr>
            </a:br>
            <a:r>
              <a:rPr lang="ru-RU" sz="2400" dirty="0" smtClean="0">
                <a:latin typeface="Arial"/>
                <a:cs typeface="Arial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  <a:t>«Качество  образования: перезагрузка».</a:t>
            </a:r>
            <a:b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2400" dirty="0" smtClean="0">
                <a:solidFill>
                  <a:srgbClr val="FFFF00"/>
                </a:solidFill>
              </a:rPr>
              <a:t>Это единственный в России проект по участию студентов в процедурах общественного контроля и повышения качества образования, дважды поддержанный президентскими  грантами.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6" name="Picture 4" descr="http://www.ihist.uran.ru/files/sovet_gra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648200"/>
            <a:ext cx="4263691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1969770"/>
          </a:xfrm>
        </p:spPr>
        <p:txBody>
          <a:bodyPr/>
          <a:lstStyle/>
          <a:p>
            <a:r>
              <a:rPr lang="ru-RU" dirty="0" smtClean="0"/>
              <a:t>Ожидаемые результаты активного участия обучающихся в процедурах общественного контроля и повышения качества высшего образования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2133600"/>
            <a:ext cx="7046671" cy="443198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dirty="0" smtClean="0"/>
              <a:t>Повышение уровня компетентности обучающихся в вопросах профессиональной подготовки, регулярное ознакомление обучающихся с документами, регламентирующими образовательную деятельность (</a:t>
            </a:r>
            <a:r>
              <a:rPr lang="ru-RU" sz="1800" dirty="0" err="1" smtClean="0"/>
              <a:t>ФГОСы</a:t>
            </a:r>
            <a:r>
              <a:rPr lang="ru-RU" sz="1800" dirty="0" smtClean="0"/>
              <a:t>, учебные планы, рабочие программы по дисциплинам, календарные учебные графики, виды практик и </a:t>
            </a:r>
            <a:r>
              <a:rPr lang="ru-RU" sz="1800" dirty="0" err="1" smtClean="0"/>
              <a:t>т.д</a:t>
            </a:r>
            <a:r>
              <a:rPr lang="ru-RU" sz="1800" dirty="0" smtClean="0"/>
              <a:t>).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Развитие эффективного сотрудничества студенчества с администрацией Академии по вопросам повышения качества образования.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Развитие коммуникаций студентов и преподавателей в рамках совместной работы по оптимизации учебных курсов, совершенствованию расписаний, практик, расширению возможности выбора студентом курсов и программ и как следствие  совершенствование образовательного процесса в целом.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Повышение интереса студентов к учебному процессу.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Повышение мотивации ППС для более качественной работы.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1810" y="629879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  <a:t>Как студенты могут участвовать в оценке качества образования?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5465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Внутренняя оценка:</a:t>
            </a:r>
          </a:p>
          <a:p>
            <a:r>
              <a:rPr lang="ru-RU" sz="1800" dirty="0" smtClean="0"/>
              <a:t>1.Участие во внутренней независимой оценке качества образования (</a:t>
            </a:r>
            <a:r>
              <a:rPr lang="ru-RU" sz="1800" dirty="0" smtClean="0">
                <a:solidFill>
                  <a:srgbClr val="FFFF00"/>
                </a:solidFill>
              </a:rPr>
              <a:t>диагностическое тестирование первокурсников, контроль остаточных знаний студентов, анкетирование  и интервьюирование студентов, мониторинг от дельных проблем  обучения(качество практики, проблем с расписанием и  т. </a:t>
            </a:r>
            <a:r>
              <a:rPr lang="ru-RU" sz="1800" dirty="0" err="1" smtClean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)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23165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Внешняя оценка: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1.Государственная аккредитация </a:t>
            </a:r>
            <a:r>
              <a:rPr lang="ru-RU" sz="1800" dirty="0" smtClean="0"/>
              <a:t>(участие студентов в работе </a:t>
            </a:r>
            <a:r>
              <a:rPr lang="ru-RU" sz="1800" dirty="0" err="1" smtClean="0"/>
              <a:t>аккредитационных</a:t>
            </a:r>
            <a:r>
              <a:rPr lang="ru-RU" sz="1800" dirty="0" smtClean="0"/>
              <a:t> комиссий Федеральной службы по надзору в сфере образования и науки.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2. Профессионально-общественная аккредитация </a:t>
            </a:r>
            <a:r>
              <a:rPr lang="ru-RU" sz="1800" dirty="0" smtClean="0"/>
              <a:t>(участие студентов в работе независимых </a:t>
            </a:r>
            <a:r>
              <a:rPr lang="ru-RU" sz="1800" dirty="0" err="1" smtClean="0"/>
              <a:t>аккредитационных</a:t>
            </a:r>
            <a:r>
              <a:rPr lang="ru-RU" sz="1800" dirty="0" smtClean="0"/>
              <a:t> агентств, в том числе международных, например </a:t>
            </a:r>
            <a:r>
              <a:rPr lang="ru-RU" sz="1800" dirty="0" err="1" smtClean="0"/>
              <a:t>Нацаккредцентр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790051" y="6315684"/>
            <a:ext cx="2495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650"/>
                </a:lnSpc>
              </a:p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120751"/>
            <a:ext cx="8684259" cy="155564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Почему важно участие студентов в проведении внутренней оценки качества образования?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38499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Для администрации Академии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139869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Студенческая	 оценка	качества	образования </a:t>
            </a:r>
            <a:r>
              <a:rPr lang="ru-RU" sz="1400" i="1" dirty="0" smtClean="0">
                <a:solidFill>
                  <a:srgbClr val="FFFF00"/>
                </a:solidFill>
              </a:rPr>
              <a:t>является  </a:t>
            </a:r>
            <a:r>
              <a:rPr lang="ru-RU" sz="1400" dirty="0" smtClean="0">
                <a:solidFill>
                  <a:srgbClr val="FFFF00"/>
                </a:solidFill>
              </a:rPr>
              <a:t>	</a:t>
            </a:r>
            <a:r>
              <a:rPr lang="ru-RU" sz="1400" i="1" dirty="0" smtClean="0">
                <a:solidFill>
                  <a:srgbClr val="FFFF00"/>
                </a:solidFill>
              </a:rPr>
              <a:t>основанием для принятия управленческих решений</a:t>
            </a:r>
            <a:r>
              <a:rPr lang="ru-RU" sz="1400" dirty="0" smtClean="0">
                <a:solidFill>
                  <a:srgbClr val="FFFF00"/>
                </a:solidFill>
              </a:rPr>
              <a:t>.</a:t>
            </a:r>
            <a:r>
              <a:rPr lang="ru-RU" sz="1400" i="1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Она</a:t>
            </a:r>
            <a:r>
              <a:rPr lang="ru-RU" sz="1400" i="1" dirty="0" smtClean="0">
                <a:solidFill>
                  <a:srgbClr val="FFFF00"/>
                </a:solidFill>
              </a:rPr>
              <a:t> </a:t>
            </a:r>
            <a:r>
              <a:rPr lang="ru-RU" sz="1400" dirty="0" smtClean="0">
                <a:solidFill>
                  <a:srgbClr val="FFFF00"/>
                </a:solidFill>
              </a:rPr>
              <a:t>позволяет: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 </a:t>
            </a:r>
          </a:p>
          <a:p>
            <a:pPr lvl="0" algn="just"/>
            <a:r>
              <a:rPr lang="ru-RU" sz="1400" dirty="0" smtClean="0">
                <a:solidFill>
                  <a:srgbClr val="FFFF00"/>
                </a:solidFill>
              </a:rPr>
              <a:t>Корректировать образовательные программы и отдельные курсы в соответствии с потребностями обучающихся.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 </a:t>
            </a:r>
          </a:p>
          <a:p>
            <a:pPr lvl="0" algn="just"/>
            <a:r>
              <a:rPr lang="ru-RU" sz="1400" dirty="0" smtClean="0">
                <a:solidFill>
                  <a:srgbClr val="FFFF00"/>
                </a:solidFill>
              </a:rPr>
              <a:t>Эффективно выстраивать кадровую политику внутри вуза. В частности, выявлять соответствие или несоответствие преподавателей для:</a:t>
            </a:r>
          </a:p>
          <a:p>
            <a:pPr lvl="1" algn="just"/>
            <a:r>
              <a:rPr lang="ru-RU" sz="1400" dirty="0" smtClean="0">
                <a:solidFill>
                  <a:srgbClr val="FFFF00"/>
                </a:solidFill>
              </a:rPr>
              <a:t>преподавания определенного курса,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 </a:t>
            </a:r>
          </a:p>
          <a:p>
            <a:pPr lvl="1" algn="just"/>
            <a:r>
              <a:rPr lang="ru-RU" sz="1400" dirty="0" smtClean="0">
                <a:solidFill>
                  <a:srgbClr val="FFFF00"/>
                </a:solidFill>
              </a:rPr>
              <a:t>преподавания определённым группам студентов,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 </a:t>
            </a:r>
          </a:p>
          <a:p>
            <a:pPr lvl="1" algn="just"/>
            <a:r>
              <a:rPr lang="ru-RU" sz="1400" dirty="0" smtClean="0">
                <a:solidFill>
                  <a:srgbClr val="FFFF00"/>
                </a:solidFill>
              </a:rPr>
              <a:t>преподавания в данном вузе или на какой-то образовательной программе в целом.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</a:rPr>
              <a:t> </a:t>
            </a:r>
          </a:p>
          <a:p>
            <a:pPr lvl="0" algn="just"/>
            <a:r>
              <a:rPr lang="ru-RU" sz="1400" dirty="0" smtClean="0">
                <a:solidFill>
                  <a:srgbClr val="FFFF00"/>
                </a:solidFill>
              </a:rPr>
              <a:t>Выявлять иные проблемы внутри академии, в т.ч. инфраструктурного, административного и иного характера и т.д.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14773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Почему важно участие студентов в проведении внутренней оценки качества образования?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6166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Для преподавателей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816977"/>
          </a:xfrm>
        </p:spPr>
        <p:txBody>
          <a:bodyPr/>
          <a:lstStyle/>
          <a:p>
            <a:r>
              <a:rPr lang="ru-RU" sz="1800" dirty="0" smtClean="0">
                <a:solidFill>
                  <a:srgbClr val="FFFF00"/>
                </a:solidFill>
              </a:rPr>
              <a:t>Студенческая   оценка   качества образования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для преподавателей выступает </a:t>
            </a:r>
            <a:r>
              <a:rPr lang="ru-RU" sz="1800" i="1" dirty="0" smtClean="0">
                <a:solidFill>
                  <a:srgbClr val="FFFF00"/>
                </a:solidFill>
              </a:rPr>
              <a:t>инструментом</a:t>
            </a:r>
            <a:endParaRPr lang="ru-RU" sz="1800" dirty="0" smtClean="0">
              <a:solidFill>
                <a:srgbClr val="FFFF00"/>
              </a:solidFill>
            </a:endParaRPr>
          </a:p>
          <a:p>
            <a:r>
              <a:rPr lang="ru-RU" sz="1800" i="1" dirty="0" smtClean="0">
                <a:solidFill>
                  <a:srgbClr val="FFFF00"/>
                </a:solidFill>
              </a:rPr>
              <a:t>обратной связи  и  фактором  дополнительной  мотивации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r>
              <a:rPr lang="ru-RU" sz="1800" i="1" dirty="0" smtClean="0">
                <a:solidFill>
                  <a:srgbClr val="FFFF00"/>
                </a:solidFill>
              </a:rPr>
              <a:t>  </a:t>
            </a:r>
            <a:r>
              <a:rPr lang="ru-RU" sz="1800" dirty="0" smtClean="0">
                <a:solidFill>
                  <a:srgbClr val="FFFF00"/>
                </a:solidFill>
              </a:rPr>
              <a:t>Она позволяет: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 1)   Понять, как можно улучшить свой курс, 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2) Подстроиться под потребности соответствующей  студенческой аудитории,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3) Выяснить причины отсутствия интереса  студенческой аудитории к дисциплине.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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14773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Почему важно участие студентов в проведении внутренней оценки качества образования?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6166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Для студентов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646330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Студенческая  оценка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качества  образования выступает  инструментом  влияния  обучающихся  на  повышение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качества  и  изменение  содержания  образовательных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программ и курсов в учебном заведении.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участия обучающихся в оценке качества образования в своем учебном заведении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142999" y="1828800"/>
            <a:ext cx="6970471" cy="378565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1 этап</a:t>
            </a:r>
            <a:r>
              <a:rPr lang="ru-RU" sz="2400" dirty="0" smtClean="0"/>
              <a:t>. Достижение договоренностей с руководством учебного заведения/факультета о совместной деятельности по вопросам оценки качества образования;</a:t>
            </a:r>
          </a:p>
          <a:p>
            <a:r>
              <a:rPr lang="ru-RU" sz="2400" dirty="0" smtClean="0"/>
              <a:t> 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2 этап</a:t>
            </a:r>
            <a:r>
              <a:rPr lang="ru-RU" sz="2400" dirty="0" smtClean="0"/>
              <a:t>. Создание студенческой комиссии по качеству образования. (рассмотреть Проект Положения ПСК-62 « О студенческой комиссии по содействию повышения качества образования»)</a:t>
            </a:r>
          </a:p>
          <a:p>
            <a:endParaRPr lang="ru-RU" dirty="0"/>
          </a:p>
        </p:txBody>
      </p:sp>
      <p:sp>
        <p:nvSpPr>
          <p:cNvPr id="12" name="object 12"/>
          <p:cNvSpPr txBox="1"/>
          <p:nvPr/>
        </p:nvSpPr>
        <p:spPr>
          <a:xfrm>
            <a:off x="8790051" y="6315684"/>
            <a:ext cx="2495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650"/>
                </a:lnSpc>
              </a:p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" y="120751"/>
            <a:ext cx="8681719" cy="1477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Создание студенческой комиссии по качеству образования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303259" cy="680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550"/>
              </a:lnSpc>
              <a:spcBef>
                <a:spcPts val="105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Создание студенческой комиссии по качеству образования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7259320" cy="5232202"/>
          </a:xfrm>
        </p:spPr>
        <p:txBody>
          <a:bodyPr/>
          <a:lstStyle/>
          <a:p>
            <a:r>
              <a:rPr lang="ru-RU" sz="1400" dirty="0" smtClean="0"/>
              <a:t>1. 6.1. Членами Комиссии являются студенты и иные категории обучающихся Академии и входят в его состав на добровольной основе (по личному заявлению).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Требования к студентам - членам Комиссии:</a:t>
            </a:r>
          </a:p>
          <a:p>
            <a:r>
              <a:rPr lang="ru-RU" sz="1400" dirty="0" smtClean="0"/>
              <a:t>1) являются студентами очной формы обучения;</a:t>
            </a:r>
          </a:p>
          <a:p>
            <a:r>
              <a:rPr lang="ru-RU" sz="1400" dirty="0" smtClean="0"/>
              <a:t>2) не имеют академической задолженности;</a:t>
            </a:r>
          </a:p>
          <a:p>
            <a:r>
              <a:rPr lang="ru-RU" sz="1400" dirty="0" smtClean="0"/>
              <a:t>3) обучающихся на 2-4 курсе.</a:t>
            </a:r>
          </a:p>
          <a:p>
            <a:r>
              <a:rPr lang="ru-RU" dirty="0" smtClean="0"/>
              <a:t> </a:t>
            </a:r>
            <a:r>
              <a:rPr lang="ru-RU" sz="1400" dirty="0" smtClean="0">
                <a:solidFill>
                  <a:srgbClr val="FF0000"/>
                </a:solidFill>
              </a:rPr>
              <a:t>6.3. Члены Комиссии обязаны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- проходить обучение по вопросам качества образования;</a:t>
            </a:r>
          </a:p>
          <a:p>
            <a:pPr lvl="0"/>
            <a:r>
              <a:rPr lang="ru-RU" sz="1400" dirty="0" smtClean="0"/>
              <a:t>присутствовать на заседаниях Комиссии;</a:t>
            </a:r>
          </a:p>
          <a:p>
            <a:r>
              <a:rPr lang="ru-RU" sz="1400" dirty="0" smtClean="0"/>
              <a:t> -голосовать по обсуждаемым вопросам;</a:t>
            </a:r>
          </a:p>
          <a:p>
            <a:r>
              <a:rPr lang="ru-RU" sz="1400" dirty="0" smtClean="0"/>
              <a:t>-исполнять поручения, в соответствии с решениями Комиссии;</a:t>
            </a:r>
          </a:p>
          <a:p>
            <a:r>
              <a:rPr lang="ru-RU" sz="1400" dirty="0" smtClean="0"/>
              <a:t>-принимать активное участие в деятельности Комиссии.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6.4. Члены Комиссии имеют право:</a:t>
            </a:r>
          </a:p>
          <a:p>
            <a:r>
              <a:rPr lang="ru-RU" sz="1400" dirty="0" smtClean="0"/>
              <a:t> знакомиться с материалами и документами, касающиеся деятельности Комиссии;</a:t>
            </a:r>
          </a:p>
          <a:p>
            <a:r>
              <a:rPr lang="ru-RU" sz="1400" dirty="0" smtClean="0"/>
              <a:t> участвовать в обсуждении повестки дня, вносить предложения по повестке дня;</a:t>
            </a:r>
          </a:p>
          <a:p>
            <a:r>
              <a:rPr lang="ru-RU" sz="1400" dirty="0" smtClean="0"/>
              <a:t> направлять в адрес Комиссии в письменном виде мнения, комментарии, жалобы, предложения;</a:t>
            </a:r>
          </a:p>
          <a:p>
            <a:r>
              <a:rPr lang="ru-RU" sz="1400" dirty="0" smtClean="0"/>
              <a:t> ставить на голосование предлагаемые ими вопросы;</a:t>
            </a:r>
          </a:p>
          <a:p>
            <a:r>
              <a:rPr lang="ru-RU" sz="1400" dirty="0" smtClean="0"/>
              <a:t> вносить предложения по проведению мероприятий, реализации проектов, направленных на повышение качества образования в Академии.</a:t>
            </a:r>
          </a:p>
          <a:p>
            <a:endParaRPr lang="ru-RU" dirty="0"/>
          </a:p>
        </p:txBody>
      </p:sp>
      <p:sp>
        <p:nvSpPr>
          <p:cNvPr id="3" name="object 3"/>
          <p:cNvSpPr/>
          <p:nvPr/>
        </p:nvSpPr>
        <p:spPr>
          <a:xfrm>
            <a:off x="53339" y="1566672"/>
            <a:ext cx="47701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39" y="3931920"/>
            <a:ext cx="477012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90051" y="6315684"/>
            <a:ext cx="2495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650"/>
                </a:lnSpc>
              </a:pPr>
              <a:t>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619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Федеральное государственное образовательное учреждение высшего образования «Ивановская государственная сельскохозяйственная академия имени Д.К Беляева»</vt:lpstr>
      <vt:lpstr>В рамках гранта Президента РФ Всероссийским студенческим союзом реализуется Всероссийский студенческий проект   «Качество  образования: перезагрузка». Это единственный в России проект по участию студентов в процедурах общественного контроля и повышения качества образования, дважды поддержанный президентскими  грантами.       </vt:lpstr>
      <vt:lpstr>Как студенты могут участвовать в оценке качества образования?</vt:lpstr>
      <vt:lpstr>Почему важно участие студентов в проведении внутренней оценки качества образования? </vt:lpstr>
      <vt:lpstr>Почему важно участие студентов в проведении внутренней оценки качества образования?</vt:lpstr>
      <vt:lpstr>Почему важно участие студентов в проведении внутренней оценки качества образования?</vt:lpstr>
      <vt:lpstr>Этапы участия обучающихся в оценке качества образования в своем учебном заведении</vt:lpstr>
      <vt:lpstr>Создание студенческой комиссии по качеству образования </vt:lpstr>
      <vt:lpstr>Создание студенческой комиссии по качеству образования</vt:lpstr>
      <vt:lpstr>Этапы участия обучающихся в оценке качества образования в своем учебном заведении</vt:lpstr>
      <vt:lpstr>Обучение членов студенческой комиссии по качеству образования</vt:lpstr>
      <vt:lpstr>Слайд 12</vt:lpstr>
      <vt:lpstr>Проведение студенческой оценки качества преподавания по итогам учебных курсов.</vt:lpstr>
      <vt:lpstr>Слайд 14</vt:lpstr>
      <vt:lpstr>Слайд 15</vt:lpstr>
      <vt:lpstr>Создание и поддержание постоянного функционирования «тревожной кнопки»</vt:lpstr>
      <vt:lpstr>Проведение дополнительных мониторингов по  отдельным вопросам</vt:lpstr>
      <vt:lpstr>Взаимодействие  с  ректоратом/деканатом  по  итогам семестра.</vt:lpstr>
      <vt:lpstr>Взаимодействие  с  ректоратом/деканатом  по  итогам семестра</vt:lpstr>
      <vt:lpstr>Ожидаемые результаты активного участия обучающихся в процедурах общественного контроля и повышения качества высшего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Юрий</dc:creator>
  <cp:lastModifiedBy>User</cp:lastModifiedBy>
  <cp:revision>46</cp:revision>
  <dcterms:created xsi:type="dcterms:W3CDTF">2017-10-11T08:28:57Z</dcterms:created>
  <dcterms:modified xsi:type="dcterms:W3CDTF">2018-11-14T06:53:57Z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2017-10-11T00:00:00Z</vt:filetime>
  </property>
</Properties>
</file>