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notesMasterIdLst>
    <p:notesMasterId r:id="rId23"/>
  </p:notesMasterIdLst>
  <p:sldIdLst>
    <p:sldId id="258" r:id="rId11"/>
    <p:sldId id="259" r:id="rId12"/>
    <p:sldId id="261" r:id="rId13"/>
    <p:sldId id="269" r:id="rId14"/>
    <p:sldId id="270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C8E6-5642-4070-820F-67A28202149C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FDCE0-C910-43F9-ACE2-23DE2B9D3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6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A3B3849-8C0D-4602-80C5-D4C07EBD65CA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1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7F5F3B-076E-4E68-8F95-DEA676AAEEB5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12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554C-9BCF-4A06-BC19-450510E658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D720-C4DC-459B-8E71-37F6AC5ABDE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2CFB-A912-482D-B066-20E8C9F728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247F-E0EE-4FDB-9B2B-E0D2C23DECC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836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554C-9BCF-4A06-BC19-450510E658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D720-C4DC-459B-8E71-37F6AC5ABDE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691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F516-3699-4399-9E9D-18B365205C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6D31-4B7B-49B6-A2F6-57FD25F852B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865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0249-34C3-4EF1-BDE3-32AE81784B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DB5F-4D2F-40AA-95A3-4010AE2DEA8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262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C8B0-EA49-40CA-B45F-B65ABB4947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B120-E21B-4438-AE6C-07546E69C49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849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0DE9-4B3A-468A-9D63-5FB66FDD8B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342E-02A8-452B-AC3F-6E987D10406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716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C690-F01A-4EB8-9573-4A0F4AD333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0405-FBA1-4BD0-933F-B8699C62404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345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EA62-E201-410C-98B2-971F1157E2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CAD3-476F-4282-8380-C10D3E56B7E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573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B744-AFA9-49B6-8F3F-45E016CD3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FE2A-933D-4E77-8A73-FFBBCF05132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30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E105-E0AC-49E6-88D6-3B2D665CB2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CA20-51C1-4A11-BECE-C0FFFE1806C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932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2CFB-A912-482D-B066-20E8C9F728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247F-E0EE-4FDB-9B2B-E0D2C23DECC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2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6AA2-A4A3-4928-A30B-44EED579BF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D62C-DD3D-4365-919A-5F947BEEFB5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74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6AA2-A4A3-4928-A30B-44EED579BF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D62C-DD3D-4365-919A-5F947BEEFB5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7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554C-9BCF-4A06-BC19-450510E658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D720-C4DC-459B-8E71-37F6AC5ABDE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53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F516-3699-4399-9E9D-18B365205C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6D31-4B7B-49B6-A2F6-57FD25F852B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79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0249-34C3-4EF1-BDE3-32AE81784B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DB5F-4D2F-40AA-95A3-4010AE2DEA8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0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C8B0-EA49-40CA-B45F-B65ABB4947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B120-E21B-4438-AE6C-07546E69C49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64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0DE9-4B3A-468A-9D63-5FB66FDD8B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342E-02A8-452B-AC3F-6E987D10406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8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C690-F01A-4EB8-9573-4A0F4AD333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0405-FBA1-4BD0-933F-B8699C62404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66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EA62-E201-410C-98B2-971F1157E2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CAD3-476F-4282-8380-C10D3E56B7E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4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B744-AFA9-49B6-8F3F-45E016CD3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FE2A-933D-4E77-8A73-FFBBCF05132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0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F516-3699-4399-9E9D-18B365205C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6D31-4B7B-49B6-A2F6-57FD25F852B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96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E105-E0AC-49E6-88D6-3B2D665CB2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CA20-51C1-4A11-BECE-C0FFFE1806C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0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2CFB-A912-482D-B066-20E8C9F728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247F-E0EE-4FDB-9B2B-E0D2C23DECC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65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6AA2-A4A3-4928-A30B-44EED579BF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D62C-DD3D-4365-919A-5F947BEEFB5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6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554C-9BCF-4A06-BC19-450510E658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D720-C4DC-459B-8E71-37F6AC5ABDE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53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F516-3699-4399-9E9D-18B365205C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6D31-4B7B-49B6-A2F6-57FD25F852B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79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0249-34C3-4EF1-BDE3-32AE81784B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DB5F-4D2F-40AA-95A3-4010AE2DEA8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0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C8B0-EA49-40CA-B45F-B65ABB4947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B120-E21B-4438-AE6C-07546E69C49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64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0DE9-4B3A-468A-9D63-5FB66FDD8B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342E-02A8-452B-AC3F-6E987D10406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88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C690-F01A-4EB8-9573-4A0F4AD333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0405-FBA1-4BD0-933F-B8699C62404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66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EA62-E201-410C-98B2-971F1157E2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CAD3-476F-4282-8380-C10D3E56B7E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0249-34C3-4EF1-BDE3-32AE81784B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DB5F-4D2F-40AA-95A3-4010AE2DEA8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48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B744-AFA9-49B6-8F3F-45E016CD3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FE2A-933D-4E77-8A73-FFBBCF05132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08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E105-E0AC-49E6-88D6-3B2D665CB2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CA20-51C1-4A11-BECE-C0FFFE1806C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09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2CFB-A912-482D-B066-20E8C9F728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247F-E0EE-4FDB-9B2B-E0D2C23DECC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65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6AA2-A4A3-4928-A30B-44EED579BF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D62C-DD3D-4365-919A-5F947BEEFB5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6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554C-9BCF-4A06-BC19-450510E658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D720-C4DC-459B-8E71-37F6AC5ABDE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77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F516-3699-4399-9E9D-18B365205C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6D31-4B7B-49B6-A2F6-57FD25F852B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87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0249-34C3-4EF1-BDE3-32AE81784B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DB5F-4D2F-40AA-95A3-4010AE2DEA8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38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C8B0-EA49-40CA-B45F-B65ABB4947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B120-E21B-4438-AE6C-07546E69C49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09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0DE9-4B3A-468A-9D63-5FB66FDD8B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342E-02A8-452B-AC3F-6E987D10406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47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C690-F01A-4EB8-9573-4A0F4AD333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0405-FBA1-4BD0-933F-B8699C62404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0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C8B0-EA49-40CA-B45F-B65ABB4947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B120-E21B-4438-AE6C-07546E69C49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33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EA62-E201-410C-98B2-971F1157E2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CAD3-476F-4282-8380-C10D3E56B7E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41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B744-AFA9-49B6-8F3F-45E016CD3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FE2A-933D-4E77-8A73-FFBBCF05132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82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E105-E0AC-49E6-88D6-3B2D665CB2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CA20-51C1-4A11-BECE-C0FFFE1806C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8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2CFB-A912-482D-B066-20E8C9F728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247F-E0EE-4FDB-9B2B-E0D2C23DECC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76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6AA2-A4A3-4928-A30B-44EED579BF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D62C-DD3D-4365-919A-5F947BEEFB5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478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554C-9BCF-4A06-BC19-450510E658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D720-C4DC-459B-8E71-37F6AC5ABDE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44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F516-3699-4399-9E9D-18B365205C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6D31-4B7B-49B6-A2F6-57FD25F852B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05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0249-34C3-4EF1-BDE3-32AE81784B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DB5F-4D2F-40AA-95A3-4010AE2DEA8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50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C8B0-EA49-40CA-B45F-B65ABB4947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B120-E21B-4438-AE6C-07546E69C49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777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0DE9-4B3A-468A-9D63-5FB66FDD8B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342E-02A8-452B-AC3F-6E987D10406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2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0DE9-4B3A-468A-9D63-5FB66FDD8B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342E-02A8-452B-AC3F-6E987D10406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058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C690-F01A-4EB8-9573-4A0F4AD333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0405-FBA1-4BD0-933F-B8699C62404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40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EA62-E201-410C-98B2-971F1157E2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CAD3-476F-4282-8380-C10D3E56B7E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44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B744-AFA9-49B6-8F3F-45E016CD3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FE2A-933D-4E77-8A73-FFBBCF05132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67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E105-E0AC-49E6-88D6-3B2D665CB2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CA20-51C1-4A11-BECE-C0FFFE1806C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852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2CFB-A912-482D-B066-20E8C9F728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247F-E0EE-4FDB-9B2B-E0D2C23DECC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98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6AA2-A4A3-4928-A30B-44EED579BF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D62C-DD3D-4365-919A-5F947BEEFB5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69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554C-9BCF-4A06-BC19-450510E658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D720-C4DC-459B-8E71-37F6AC5ABDE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756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F516-3699-4399-9E9D-18B365205C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6D31-4B7B-49B6-A2F6-57FD25F852B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08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0249-34C3-4EF1-BDE3-32AE81784B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DB5F-4D2F-40AA-95A3-4010AE2DEA8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6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C8B0-EA49-40CA-B45F-B65ABB4947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B120-E21B-4438-AE6C-07546E69C49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C690-F01A-4EB8-9573-4A0F4AD333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0405-FBA1-4BD0-933F-B8699C62404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989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0DE9-4B3A-468A-9D63-5FB66FDD8B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342E-02A8-452B-AC3F-6E987D10406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877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C690-F01A-4EB8-9573-4A0F4AD333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0405-FBA1-4BD0-933F-B8699C62404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51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EA62-E201-410C-98B2-971F1157E2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CAD3-476F-4282-8380-C10D3E56B7E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078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B744-AFA9-49B6-8F3F-45E016CD3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FE2A-933D-4E77-8A73-FFBBCF05132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88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E105-E0AC-49E6-88D6-3B2D665CB2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CA20-51C1-4A11-BECE-C0FFFE1806C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424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2CFB-A912-482D-B066-20E8C9F728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247F-E0EE-4FDB-9B2B-E0D2C23DECC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853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6AA2-A4A3-4928-A30B-44EED579BF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D62C-DD3D-4365-919A-5F947BEEFB5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227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554C-9BCF-4A06-BC19-450510E658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D720-C4DC-459B-8E71-37F6AC5ABDE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168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F516-3699-4399-9E9D-18B365205C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6D31-4B7B-49B6-A2F6-57FD25F852B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56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0249-34C3-4EF1-BDE3-32AE81784B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DB5F-4D2F-40AA-95A3-4010AE2DEA8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0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EA62-E201-410C-98B2-971F1157E2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CAD3-476F-4282-8380-C10D3E56B7E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974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C8B0-EA49-40CA-B45F-B65ABB4947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B120-E21B-4438-AE6C-07546E69C49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550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0DE9-4B3A-468A-9D63-5FB66FDD8B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342E-02A8-452B-AC3F-6E987D10406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721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C690-F01A-4EB8-9573-4A0F4AD333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0405-FBA1-4BD0-933F-B8699C62404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540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EA62-E201-410C-98B2-971F1157E2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CAD3-476F-4282-8380-C10D3E56B7E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510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B744-AFA9-49B6-8F3F-45E016CD3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FE2A-933D-4E77-8A73-FFBBCF05132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05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E105-E0AC-49E6-88D6-3B2D665CB2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CA20-51C1-4A11-BECE-C0FFFE1806C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298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2CFB-A912-482D-B066-20E8C9F728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247F-E0EE-4FDB-9B2B-E0D2C23DECC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41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6AA2-A4A3-4928-A30B-44EED579BF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D62C-DD3D-4365-919A-5F947BEEFB5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548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554C-9BCF-4A06-BC19-450510E658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D720-C4DC-459B-8E71-37F6AC5ABDE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535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F516-3699-4399-9E9D-18B365205C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6D31-4B7B-49B6-A2F6-57FD25F852B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9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B744-AFA9-49B6-8F3F-45E016CD3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FE2A-933D-4E77-8A73-FFBBCF05132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013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0249-34C3-4EF1-BDE3-32AE81784B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DB5F-4D2F-40AA-95A3-4010AE2DEA8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741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C8B0-EA49-40CA-B45F-B65ABB4947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B120-E21B-4438-AE6C-07546E69C49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148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0DE9-4B3A-468A-9D63-5FB66FDD8B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342E-02A8-452B-AC3F-6E987D10406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376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C690-F01A-4EB8-9573-4A0F4AD333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0405-FBA1-4BD0-933F-B8699C62404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38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EA62-E201-410C-98B2-971F1157E2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CAD3-476F-4282-8380-C10D3E56B7E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81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B744-AFA9-49B6-8F3F-45E016CD3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FE2A-933D-4E77-8A73-FFBBCF05132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149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E105-E0AC-49E6-88D6-3B2D665CB2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CA20-51C1-4A11-BECE-C0FFFE1806C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43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2CFB-A912-482D-B066-20E8C9F728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247F-E0EE-4FDB-9B2B-E0D2C23DECC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355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6AA2-A4A3-4928-A30B-44EED579BF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D62C-DD3D-4365-919A-5F947BEEFB5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625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554C-9BCF-4A06-BC19-450510E658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D720-C4DC-459B-8E71-37F6AC5ABDE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E105-E0AC-49E6-88D6-3B2D665CB2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CA20-51C1-4A11-BECE-C0FFFE1806C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577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F516-3699-4399-9E9D-18B365205C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6D31-4B7B-49B6-A2F6-57FD25F852B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257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0249-34C3-4EF1-BDE3-32AE81784B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DB5F-4D2F-40AA-95A3-4010AE2DEA8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540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C8B0-EA49-40CA-B45F-B65ABB4947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B120-E21B-4438-AE6C-07546E69C49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227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0DE9-4B3A-468A-9D63-5FB66FDD8B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342E-02A8-452B-AC3F-6E987D10406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149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C690-F01A-4EB8-9573-4A0F4AD333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0405-FBA1-4BD0-933F-B8699C62404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783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EA62-E201-410C-98B2-971F1157E2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CAD3-476F-4282-8380-C10D3E56B7E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90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B744-AFA9-49B6-8F3F-45E016CD3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FE2A-933D-4E77-8A73-FFBBCF05132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116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E105-E0AC-49E6-88D6-3B2D665CB2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CA20-51C1-4A11-BECE-C0FFFE1806C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463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2CFB-A912-482D-B066-20E8C9F728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247F-E0EE-4FDB-9B2B-E0D2C23DECC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295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6AA2-A4A3-4928-A30B-44EED579BF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D62C-DD3D-4365-919A-5F947BEEFB5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2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990CDD-3C2E-44BD-B589-9C88255275E7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C111B3-6345-4375-BB23-43729BA9C768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3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990CDD-3C2E-44BD-B589-9C88255275E7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C111B3-6345-4375-BB23-43729BA9C768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7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990CDD-3C2E-44BD-B589-9C88255275E7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C111B3-6345-4375-BB23-43729BA9C768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5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990CDD-3C2E-44BD-B589-9C88255275E7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C111B3-6345-4375-BB23-43729BA9C768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5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990CDD-3C2E-44BD-B589-9C88255275E7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C111B3-6345-4375-BB23-43729BA9C768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990CDD-3C2E-44BD-B589-9C88255275E7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C111B3-6345-4375-BB23-43729BA9C768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990CDD-3C2E-44BD-B589-9C88255275E7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C111B3-6345-4375-BB23-43729BA9C768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0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990CDD-3C2E-44BD-B589-9C88255275E7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C111B3-6345-4375-BB23-43729BA9C768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8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990CDD-3C2E-44BD-B589-9C88255275E7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C111B3-6345-4375-BB23-43729BA9C768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0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990CDD-3C2E-44BD-B589-9C88255275E7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C111B3-6345-4375-BB23-43729BA9C768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1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gsha.ru/" TargetMode="External"/><Relationship Id="rId2" Type="http://schemas.openxmlformats.org/officeDocument/2006/relationships/hyperlink" Target="mailto:pk@ivgsha.ru" TargetMode="Externa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5645" r="6198" b="10906"/>
          <a:stretch/>
        </p:blipFill>
        <p:spPr>
          <a:xfrm>
            <a:off x="245734" y="229505"/>
            <a:ext cx="8565649" cy="624132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386448" y="229505"/>
            <a:ext cx="8424936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b="1" dirty="0" smtClean="0">
                <a:ln w="1905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 rad="63500">
                    <a:prstClr val="white">
                      <a:alpha val="4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b="1" dirty="0" smtClean="0">
                <a:ln w="1905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 rad="63500">
                    <a:prstClr val="white">
                      <a:alpha val="4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charset="0"/>
              </a:rPr>
              <a:t> «Ивановская государственная сельскохозяйственная академия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b="1" dirty="0" smtClean="0">
                <a:ln w="1905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 rad="63500">
                    <a:prstClr val="white">
                      <a:alpha val="4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charset="0"/>
              </a:rPr>
              <a:t> имени Д.К. Беляева»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2652" y="2006815"/>
            <a:ext cx="4752528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i="1" dirty="0">
                <a:ln w="1905"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glow rad="101600">
                    <a:prstClr val="white">
                      <a:alpha val="4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  <a:cs typeface="Arial" charset="0"/>
              </a:rPr>
              <a:t>ПРАВИЛА ПРИЕМА  2019 год</a:t>
            </a:r>
          </a:p>
        </p:txBody>
      </p:sp>
      <p:pic>
        <p:nvPicPr>
          <p:cNvPr id="205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10802" b="18063"/>
          <a:stretch>
            <a:fillRect/>
          </a:stretch>
        </p:blipFill>
        <p:spPr bwMode="auto">
          <a:xfrm>
            <a:off x="282575" y="1125538"/>
            <a:ext cx="180816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4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84"/>
    </mc:Choice>
    <mc:Fallback xmlns="">
      <p:transition advTm="218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443038" y="173038"/>
            <a:ext cx="7200900" cy="1081087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УЧАСТИЯ В КОНКУРСЕ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68313" y="1528763"/>
            <a:ext cx="8347075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FADF3"/>
              </a:buClr>
              <a:buFont typeface="Wingdings" pitchFamily="2" charset="2"/>
              <a:buChar char="v"/>
            </a:pP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оригинал 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или ксерокопию документов, удостоверяющих личность, гражданство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(паспорт)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eaLnBrk="1" hangingPunct="1">
              <a:lnSpc>
                <a:spcPct val="80000"/>
              </a:lnSpc>
              <a:buClr>
                <a:srgbClr val="4FADF3"/>
              </a:buClr>
              <a:buFont typeface="Wingdings" pitchFamily="2" charset="2"/>
              <a:buChar char="v"/>
            </a:pPr>
            <a:endParaRPr lang="ru-RU" altLang="ru-RU" sz="2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4FADF3"/>
              </a:buClr>
              <a:buFont typeface="Wingdings" pitchFamily="2" charset="2"/>
              <a:buChar char="v"/>
            </a:pP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оригинал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 или ксерокопию </a:t>
            </a: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документа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 государственного образца </a:t>
            </a: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об образовании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Clr>
                <a:srgbClr val="4FADF3"/>
              </a:buClr>
              <a:buFont typeface="Wingdings" pitchFamily="2" charset="2"/>
              <a:buChar char="v"/>
            </a:pPr>
            <a:endParaRPr lang="ru-RU" altLang="ru-RU" sz="2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4FADF3"/>
              </a:buClr>
              <a:buFont typeface="Wingdings" pitchFamily="2" charset="2"/>
              <a:buChar char="v"/>
            </a:pP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фотографии 3×4 см;</a:t>
            </a:r>
          </a:p>
          <a:p>
            <a:pPr eaLnBrk="1" hangingPunct="1">
              <a:lnSpc>
                <a:spcPct val="80000"/>
              </a:lnSpc>
              <a:buClr>
                <a:srgbClr val="4FADF3"/>
              </a:buClr>
              <a:buFont typeface="Wingdings" pitchFamily="2" charset="2"/>
              <a:buChar char="v"/>
            </a:pPr>
            <a:endParaRPr lang="ru-RU" altLang="ru-RU" sz="2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5000"/>
              </a:lnSpc>
              <a:buClr>
                <a:srgbClr val="4FADF3"/>
              </a:buClr>
              <a:buFont typeface="Wingdings" pitchFamily="2" charset="2"/>
              <a:buChar char="v"/>
            </a:pP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медицинская справка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(обязательна для поступающих </a:t>
            </a:r>
          </a:p>
          <a:p>
            <a:pPr eaLnBrk="1" hangingPunct="1">
              <a:lnSpc>
                <a:spcPct val="75000"/>
              </a:lnSpc>
              <a:buClr>
                <a:srgbClr val="4FADF3"/>
              </a:buClr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на направление подготовки «Агроинженерия» и </a:t>
            </a:r>
          </a:p>
          <a:p>
            <a:pPr eaLnBrk="1" hangingPunct="1">
              <a:lnSpc>
                <a:spcPct val="75000"/>
              </a:lnSpc>
              <a:buClr>
                <a:srgbClr val="4FADF3"/>
              </a:buClr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     специальность «Ветеринария»);</a:t>
            </a:r>
          </a:p>
          <a:p>
            <a:pPr eaLnBrk="1" hangingPunct="1">
              <a:lnSpc>
                <a:spcPct val="80000"/>
              </a:lnSpc>
              <a:buClr>
                <a:srgbClr val="4FADF3"/>
              </a:buClr>
              <a:buFont typeface="Wingdings" pitchFamily="2" charset="2"/>
              <a:buChar char="v"/>
            </a:pPr>
            <a:endParaRPr lang="ru-RU" alt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4FADF3"/>
              </a:buClr>
              <a:buFont typeface="Wingdings" pitchFamily="2" charset="2"/>
              <a:buChar char="v"/>
            </a:pP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документы,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 дающие поступающему право </a:t>
            </a: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на льготы,</a:t>
            </a: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 установленные законодательством РФ.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 2" pitchFamily="18" charset="2"/>
              <a:buNone/>
            </a:pPr>
            <a:endParaRPr lang="ru-RU" altLang="ru-RU" sz="2700" smtClean="0"/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r="10783" b="17789"/>
          <a:stretch>
            <a:fillRect/>
          </a:stretch>
        </p:blipFill>
        <p:spPr bwMode="auto">
          <a:xfrm>
            <a:off x="323850" y="260350"/>
            <a:ext cx="1563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297665"/>
      </p:ext>
    </p:extLst>
  </p:cSld>
  <p:clrMapOvr>
    <a:masterClrMapping/>
  </p:clrMapOvr>
  <p:transition advTm="1190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Контактная информация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250825" y="981075"/>
            <a:ext cx="7669213" cy="4800600"/>
          </a:xfrm>
        </p:spPr>
        <p:txBody>
          <a:bodyPr/>
          <a:lstStyle/>
          <a:p>
            <a:pPr marL="0" indent="0" algn="ctr" defTabSz="946150" eaLnBrk="1" hangingPunct="1">
              <a:buClr>
                <a:srgbClr val="CCCCFF"/>
              </a:buClr>
              <a:buFont typeface="Wingdings 2" pitchFamily="18" charset="2"/>
              <a:buNone/>
            </a:pPr>
            <a:endParaRPr lang="ru-RU" altLang="ru-RU" sz="200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indent="0" defTabSz="946150" eaLnBrk="1" hangingPunct="1">
              <a:buClr>
                <a:srgbClr val="CCCCFF"/>
              </a:buClr>
              <a:buFont typeface="Wingdings 2" pitchFamily="18" charset="2"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г. Иваново, ул. Советская, 45, </a:t>
            </a:r>
            <a:r>
              <a:rPr lang="ru-RU" altLang="ru-RU" sz="2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к. 235 </a:t>
            </a:r>
            <a:r>
              <a:rPr lang="ru-RU" altLang="ru-RU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(2 этаж)</a:t>
            </a:r>
          </a:p>
          <a:p>
            <a:pPr marL="0" indent="0" defTabSz="946150" eaLnBrk="1" hangingPunct="1">
              <a:buClr>
                <a:srgbClr val="CCCCFF"/>
              </a:buClr>
              <a:buFont typeface="Wingdings 2" pitchFamily="18" charset="2"/>
              <a:buNone/>
            </a:pPr>
            <a:endParaRPr lang="ru-RU" altLang="ru-RU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defTabSz="946150" eaLnBrk="1" hangingPunct="1">
              <a:buClr>
                <a:srgbClr val="CCCCFF"/>
              </a:buClr>
              <a:buFont typeface="Wingdings 2" pitchFamily="18" charset="2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Тел/факс 8 - (4932) - </a:t>
            </a:r>
            <a:r>
              <a:rPr lang="ru-RU" altLang="ru-RU" sz="2400" b="1" smtClean="0">
                <a:latin typeface="Arial" charset="0"/>
                <a:cs typeface="Arial" charset="0"/>
              </a:rPr>
              <a:t>32 - 85 - 84</a:t>
            </a:r>
          </a:p>
          <a:p>
            <a:pPr marL="0" indent="0" defTabSz="946150" eaLnBrk="1" hangingPunct="1">
              <a:buClr>
                <a:srgbClr val="CCCCFF"/>
              </a:buClr>
              <a:buFont typeface="Wingdings 2" pitchFamily="18" charset="2"/>
              <a:buNone/>
            </a:pPr>
            <a:endParaRPr lang="ru-RU" altLang="ru-RU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defTabSz="946150" eaLnBrk="1" hangingPunct="1">
              <a:buClr>
                <a:srgbClr val="CCCCFF"/>
              </a:buClr>
              <a:buFont typeface="Wingdings 2" pitchFamily="18" charset="2"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charset="0"/>
              </a:rPr>
              <a:t>Е</a:t>
            </a:r>
            <a:r>
              <a:rPr lang="en-US" altLang="ru-RU" sz="2400" smtClean="0">
                <a:solidFill>
                  <a:srgbClr val="000000"/>
                </a:solidFill>
                <a:latin typeface="Arial" charset="0"/>
              </a:rPr>
              <a:t>-mail: </a:t>
            </a:r>
            <a:r>
              <a:rPr lang="en-US" altLang="ru-RU" sz="2400" b="1" smtClean="0">
                <a:solidFill>
                  <a:srgbClr val="000099"/>
                </a:solidFill>
                <a:latin typeface="Arial" charset="0"/>
                <a:hlinkClick r:id="rId2"/>
              </a:rPr>
              <a:t>pk@ivgsha.ru</a:t>
            </a:r>
            <a:endParaRPr lang="ru-RU" altLang="ru-RU" sz="2400" b="1" smtClean="0">
              <a:solidFill>
                <a:srgbClr val="000099"/>
              </a:solidFill>
              <a:latin typeface="Arial" charset="0"/>
            </a:endParaRPr>
          </a:p>
          <a:p>
            <a:pPr marL="0" indent="0" defTabSz="946150" eaLnBrk="1" hangingPunct="1">
              <a:buClr>
                <a:srgbClr val="CCCCFF"/>
              </a:buClr>
              <a:buFont typeface="Wingdings 2" pitchFamily="18" charset="2"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Официальная страница: </a:t>
            </a:r>
            <a:r>
              <a:rPr lang="ru-RU" altLang="ru-RU" sz="2400" b="1" smtClean="0">
                <a:latin typeface="Arial" charset="0"/>
                <a:cs typeface="Arial" charset="0"/>
                <a:hlinkClick r:id="rId3"/>
              </a:rPr>
              <a:t>http://www.iv</a:t>
            </a:r>
            <a:r>
              <a:rPr lang="en-US" altLang="ru-RU" sz="2400" b="1" smtClean="0">
                <a:latin typeface="Arial" charset="0"/>
                <a:cs typeface="Arial" charset="0"/>
                <a:hlinkClick r:id="rId3"/>
              </a:rPr>
              <a:t>gsha</a:t>
            </a:r>
            <a:r>
              <a:rPr lang="ru-RU" altLang="ru-RU" sz="2400" b="1" smtClean="0">
                <a:latin typeface="Arial" charset="0"/>
                <a:cs typeface="Arial" charset="0"/>
                <a:hlinkClick r:id="rId3"/>
              </a:rPr>
              <a:t>.ru</a:t>
            </a:r>
            <a:r>
              <a:rPr lang="ru-RU" altLang="ru-RU" sz="2400" smtClean="0">
                <a:latin typeface="Arial" charset="0"/>
                <a:cs typeface="Arial" charset="0"/>
              </a:rPr>
              <a:t>                                          (раздел «Поступающему», «Абитуриенту 2018»)</a:t>
            </a:r>
          </a:p>
          <a:p>
            <a:pPr marL="0" indent="0" defTabSz="946150" eaLnBrk="1" hangingPunct="1">
              <a:buFont typeface="Wingdings 2" pitchFamily="18" charset="2"/>
              <a:buNone/>
            </a:pPr>
            <a:r>
              <a:rPr lang="ru-RU" altLang="ru-RU" sz="2400" smtClean="0">
                <a:latin typeface="Arial" charset="0"/>
              </a:rPr>
              <a:t>Официальная страница </a:t>
            </a:r>
            <a:endParaRPr lang="ru-RU" altLang="ru-RU" smtClean="0">
              <a:latin typeface="Arial" charset="0"/>
              <a:cs typeface="Arial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116513"/>
            <a:ext cx="30591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r="9138" b="17609"/>
          <a:stretch>
            <a:fillRect/>
          </a:stretch>
        </p:blipFill>
        <p:spPr bwMode="auto">
          <a:xfrm>
            <a:off x="5789613" y="4149725"/>
            <a:ext cx="3354387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4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45"/>
    </mc:Choice>
    <mc:Fallback xmlns="">
      <p:transition advTm="764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5645" r="6198" b="10906"/>
          <a:stretch/>
        </p:blipFill>
        <p:spPr>
          <a:xfrm>
            <a:off x="245734" y="229505"/>
            <a:ext cx="8565649" cy="624132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386448" y="229505"/>
            <a:ext cx="8424936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b="1" dirty="0" smtClean="0">
                <a:ln w="1905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 rad="63500">
                    <a:prstClr val="white">
                      <a:alpha val="4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b="1" dirty="0" smtClean="0">
                <a:ln w="1905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 rad="63500">
                    <a:prstClr val="white">
                      <a:alpha val="4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charset="0"/>
              </a:rPr>
              <a:t> «Ивановская государственная сельскохозяйственная академия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b="1" dirty="0" smtClean="0">
                <a:ln w="1905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 rad="63500">
                    <a:prstClr val="white">
                      <a:alpha val="4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charset="0"/>
              </a:rPr>
              <a:t> имени Д.К. Беляева»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2132856"/>
            <a:ext cx="5976664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i="1" dirty="0">
                <a:ln w="1905"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glow rad="101600">
                    <a:prstClr val="white">
                      <a:alpha val="4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  <a:cs typeface="Arial" charset="0"/>
              </a:rPr>
              <a:t>СПАСИБО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i="1" dirty="0">
                <a:ln w="1905">
                  <a:solidFill>
                    <a:prstClr val="black"/>
                  </a:solidFill>
                </a:ln>
                <a:solidFill>
                  <a:srgbClr val="33CC33"/>
                </a:solidFill>
                <a:effectLst>
                  <a:glow rad="101600">
                    <a:prstClr val="white">
                      <a:alpha val="4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anose="02040502050505030304" pitchFamily="18" charset="0"/>
                <a:cs typeface="Arial" charset="0"/>
              </a:rPr>
              <a:t>ЗА ВНИМАНИЕ</a:t>
            </a:r>
          </a:p>
        </p:txBody>
      </p:sp>
      <p:pic>
        <p:nvPicPr>
          <p:cNvPr id="1229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10802" b="18063"/>
          <a:stretch>
            <a:fillRect/>
          </a:stretch>
        </p:blipFill>
        <p:spPr bwMode="auto">
          <a:xfrm>
            <a:off x="282575" y="1125538"/>
            <a:ext cx="180816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96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18949"/>
            <a:ext cx="806489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ОЧНАЯ ФОРМА ОБУЧЕНИЯ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БЮДЖЕТ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55455"/>
              </p:ext>
            </p:extLst>
          </p:nvPr>
        </p:nvGraphicFramePr>
        <p:xfrm>
          <a:off x="200025" y="1060450"/>
          <a:ext cx="8620125" cy="5608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3376"/>
                <a:gridCol w="3874611"/>
                <a:gridCol w="1872138"/>
              </a:tblGrid>
              <a:tr h="70092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подготовки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мест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7350">
                <a:tc rowSpan="3"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Агрономия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Агрономия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10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Экономика и управление в агрономии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7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Ландшафтный дизайн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3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Технология производства и переработка сельскохозяйственной продукции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 производства и переработка продукции растениеводства</a:t>
                      </a:r>
                    </a:p>
                    <a:p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5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Агрохимия и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агропочвоведение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Агроэкология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0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Ветеринарно-санитарная экспертиза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Ветеринарно-санитарная</a:t>
                      </a:r>
                      <a:r>
                        <a:rPr lang="ru-RU" sz="1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экспертиза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761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Зоотехния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 производства продуктов животноводства 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4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непродуктивное животноводство: кинология, фелинология и иппология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234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Агроинженерия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технические системы в агробизнесе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0108"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технический сервис в агропромышленном комплексе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Экономика и менеджмент в </a:t>
                      </a:r>
                      <a:r>
                        <a:rPr kumimoji="0" lang="ru-RU" sz="1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агроинженерии</a:t>
                      </a:r>
                      <a:endParaRPr kumimoji="0" lang="ru-RU" sz="1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15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10802" b="18063"/>
          <a:stretch>
            <a:fillRect/>
          </a:stretch>
        </p:blipFill>
        <p:spPr bwMode="auto">
          <a:xfrm>
            <a:off x="611188" y="19050"/>
            <a:ext cx="12033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4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14"/>
    </mc:Choice>
    <mc:Fallback xmlns="">
      <p:transition advTm="1271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18949"/>
            <a:ext cx="806489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ОЧНАЯ ФОРМА ОБУЧЕНИЯ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КОММЕРЧЕСКАЯ ОСНОВА</a:t>
            </a:r>
            <a:endParaRPr lang="ru-RU" sz="32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pic>
        <p:nvPicPr>
          <p:cNvPr id="3115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10802" b="18063"/>
          <a:stretch>
            <a:fillRect/>
          </a:stretch>
        </p:blipFill>
        <p:spPr bwMode="auto">
          <a:xfrm>
            <a:off x="611188" y="19050"/>
            <a:ext cx="12033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169321"/>
              </p:ext>
            </p:extLst>
          </p:nvPr>
        </p:nvGraphicFramePr>
        <p:xfrm>
          <a:off x="251520" y="1095322"/>
          <a:ext cx="8620125" cy="5554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3376"/>
                <a:gridCol w="3874611"/>
                <a:gridCol w="1872138"/>
              </a:tblGrid>
              <a:tr h="70092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подготовки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платных мест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7350">
                <a:tc rowSpan="3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Агрономия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Агрономия</a:t>
                      </a:r>
                      <a:endParaRPr lang="ru-RU" sz="1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10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Экономика и управление в агрономии</a:t>
                      </a:r>
                      <a:endParaRPr lang="ru-RU" sz="1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7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Ландшафтный дизайн</a:t>
                      </a:r>
                      <a:endParaRPr lang="ru-RU" sz="1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Агрохимия и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агропочвоведение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Агроэкология</a:t>
                      </a:r>
                      <a:endParaRPr lang="ru-RU" sz="1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963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Технология производства и переработка сельскохозяйственной продукции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 производства и переработка продукции растениеводства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7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Землеустройство и кадастры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Землеустройство и кадастры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0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Ветеринарно-санитарная экспертиза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Ветеринарно-санитарная</a:t>
                      </a:r>
                      <a:r>
                        <a:rPr lang="ru-RU" sz="1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экспертиза</a:t>
                      </a:r>
                      <a:endParaRPr lang="ru-RU" sz="1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109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Зоотехния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 </a:t>
                      </a: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производства продуктов животноводства </a:t>
                      </a:r>
                      <a:endParaRPr lang="ru-RU" sz="1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Непродуктивное </a:t>
                      </a: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животноводство: кинология, фелинология и иппология</a:t>
                      </a:r>
                      <a:endParaRPr lang="ru-RU" sz="1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82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Ветеринария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Ветеринария</a:t>
                      </a:r>
                      <a:endParaRPr lang="ru-RU" sz="1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9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Болезни мелких домашних и экзотических животных</a:t>
                      </a:r>
                      <a:endParaRPr lang="ru-RU" sz="1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234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Агроинженерия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Технические </a:t>
                      </a:r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системы в агробизнесе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0108"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Технический </a:t>
                      </a: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сервис в агропромышленном комплексе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Экономика и менеджмент в </a:t>
                      </a:r>
                      <a:r>
                        <a:rPr kumimoji="0" lang="ru-RU" sz="1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агроинженерии</a:t>
                      </a:r>
                      <a:endParaRPr kumimoji="0" lang="ru-RU" sz="1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4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14"/>
    </mc:Choice>
    <mc:Fallback xmlns="">
      <p:transition advTm="1271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18949"/>
            <a:ext cx="806489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ЗАОЧНАЯ </a:t>
            </a:r>
            <a:r>
              <a:rPr lang="ru-RU" sz="32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ФОРМА ОБУЧЕНИЯ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БЮДЖЕТ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965397"/>
              </p:ext>
            </p:extLst>
          </p:nvPr>
        </p:nvGraphicFramePr>
        <p:xfrm>
          <a:off x="333945" y="1556792"/>
          <a:ext cx="8620125" cy="4034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3376"/>
                <a:gridCol w="3874611"/>
                <a:gridCol w="1872138"/>
              </a:tblGrid>
              <a:tr h="70092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подготовки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мест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318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Агрономия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Агрономия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0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Ветеринарно-санитарная экспертиза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Ветеринарно-санитарная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экспертиза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42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Зоотехния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 производства продуктов животноводства 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67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Агроинженерия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технические системы в агробизнесе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115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10802" b="18063"/>
          <a:stretch>
            <a:fillRect/>
          </a:stretch>
        </p:blipFill>
        <p:spPr bwMode="auto">
          <a:xfrm>
            <a:off x="611188" y="19050"/>
            <a:ext cx="12033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6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14"/>
    </mc:Choice>
    <mc:Fallback xmlns="">
      <p:transition advTm="1271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116632"/>
            <a:ext cx="806489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ЗАОЧНАЯ </a:t>
            </a:r>
            <a:r>
              <a:rPr lang="ru-RU" sz="32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ФОРМА ОБУЧЕНИЯ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КОММЕРЧЕСКАЯ ОСНОВА</a:t>
            </a:r>
            <a:endParaRPr lang="ru-RU" sz="32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pic>
        <p:nvPicPr>
          <p:cNvPr id="3115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10802" b="18063"/>
          <a:stretch>
            <a:fillRect/>
          </a:stretch>
        </p:blipFill>
        <p:spPr bwMode="auto">
          <a:xfrm>
            <a:off x="611188" y="19050"/>
            <a:ext cx="12033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29825"/>
              </p:ext>
            </p:extLst>
          </p:nvPr>
        </p:nvGraphicFramePr>
        <p:xfrm>
          <a:off x="251520" y="1340768"/>
          <a:ext cx="8620125" cy="5174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3376"/>
                <a:gridCol w="3874611"/>
                <a:gridCol w="1872138"/>
              </a:tblGrid>
              <a:tr h="70092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подготовки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платных мест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4486">
                <a:tc rowSpan="2"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Агрономия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Агрономия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47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Ландшафтный дизайн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Землеустройство и кадастры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Землеустройство и кадастры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0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Ветеринарно-санитарная экспертиза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Ветеринарно-санитарная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экспертиза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1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Зоотехния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 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производства продуктов животноводства 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9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Ветеринария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Ветеринария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35234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Агроинженерия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Технические 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системы в агробизнесе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0108"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Технический </a:t>
                      </a: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сервис в агропромышленном комплексе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Экономика и менеджмент в </a:t>
                      </a:r>
                      <a:r>
                        <a:rPr kumimoji="0" lang="ru-RU" sz="1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агроинженерии</a:t>
                      </a:r>
                      <a:endParaRPr kumimoji="0" lang="ru-RU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Электрооборудование и </a:t>
                      </a:r>
                      <a:r>
                        <a:rPr kumimoji="0" lang="ru-RU" sz="1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электротехнологии</a:t>
                      </a:r>
                      <a:endParaRPr kumimoji="0" lang="ru-RU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6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14"/>
    </mc:Choice>
    <mc:Fallback xmlns="">
      <p:transition advTm="1271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115291"/>
            <a:ext cx="676875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ВСТУПИТЕЛЬНЫЕ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ИСПЫТАНИЯ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138736"/>
              </p:ext>
            </p:extLst>
          </p:nvPr>
        </p:nvGraphicFramePr>
        <p:xfrm>
          <a:off x="180975" y="1628775"/>
          <a:ext cx="8855076" cy="5089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2414"/>
                <a:gridCol w="2161620"/>
                <a:gridCol w="2160015"/>
                <a:gridCol w="1871027"/>
              </a:tblGrid>
              <a:tr h="103552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подготовки/ специальность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Дисциплины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Минимальный балл ЕГЭ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Минимальный балл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</a:tr>
              <a:tr h="620682">
                <a:tc rowSpan="3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Агрономия;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Агрохимия и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агропочвоведение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Ветеринария;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Зоотехния;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Ветеринарно-санитарная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экспертиза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Технология производства и переработка сельскохозяйственной продукции</a:t>
                      </a: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</a:tr>
              <a:tr h="750565">
                <a:tc vMerge="1">
                  <a:txBody>
                    <a:bodyPr/>
                    <a:lstStyle/>
                    <a:p>
                      <a:pPr algn="l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</a:tr>
              <a:tr h="97512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 (профиль)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</a:tr>
              <a:tr h="518189">
                <a:tc rowSpan="3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Агроинженерия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емлеустройство и кадастры</a:t>
                      </a: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</a:tr>
              <a:tr h="57907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 (профиль)</a:t>
                      </a: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</a:tr>
              <a:tr h="51818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3" marB="45723" anchor="ctr"/>
                </a:tc>
              </a:tr>
            </a:tbl>
          </a:graphicData>
        </a:graphic>
      </p:graphicFrame>
      <p:pic>
        <p:nvPicPr>
          <p:cNvPr id="618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10802" b="18063"/>
          <a:stretch>
            <a:fillRect/>
          </a:stretch>
        </p:blipFill>
        <p:spPr bwMode="auto">
          <a:xfrm>
            <a:off x="468313" y="69850"/>
            <a:ext cx="18288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8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14"/>
    </mc:Choice>
    <mc:Fallback xmlns="">
      <p:transition advTm="1271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6" name="TextBox 2"/>
          <p:cNvSpPr txBox="1">
            <a:spLocks noChangeArrowheads="1"/>
          </p:cNvSpPr>
          <p:nvPr/>
        </p:nvSpPr>
        <p:spPr bwMode="auto">
          <a:xfrm>
            <a:off x="319088" y="11113"/>
            <a:ext cx="860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990000"/>
                </a:solidFill>
              </a:rPr>
              <a:t>УЧЕТ ИНДИВИДУАЛЬНЫХ ДОСТИЖЕНИЙ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69060"/>
              </p:ext>
            </p:extLst>
          </p:nvPr>
        </p:nvGraphicFramePr>
        <p:xfrm>
          <a:off x="179512" y="764704"/>
          <a:ext cx="8740652" cy="5976663"/>
        </p:xfrm>
        <a:graphic>
          <a:graphicData uri="http://schemas.openxmlformats.org/drawingml/2006/table">
            <a:tbl>
              <a:tblPr/>
              <a:tblGrid>
                <a:gridCol w="6329163"/>
                <a:gridCol w="2411489"/>
              </a:tblGrid>
              <a:tr h="641003">
                <a:tc gridSpan="2">
                  <a:txBody>
                    <a:bodyPr/>
                    <a:lstStyle/>
                    <a:p>
                      <a:pPr indent="45720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программам </a:t>
                      </a:r>
                      <a:r>
                        <a:rPr lang="ru-RU" sz="2800" b="1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бакалавриата</a:t>
                      </a:r>
                      <a:r>
                        <a:rPr lang="ru-RU" sz="2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2800" b="1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специалитета</a:t>
                      </a:r>
                      <a:endParaRPr lang="ru-RU" sz="28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5" marR="28565" marT="6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0673">
                <a:tc>
                  <a:txBody>
                    <a:bodyPr/>
                    <a:lstStyle/>
                    <a:p>
                      <a:pPr indent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Наличие золотого значка, полученного за результаты сдачи норм физкультурного комплекса «Готов к труду и обороне» и удостоверения к нему установленного образца.</a:t>
                      </a:r>
                      <a:endParaRPr lang="ru-RU" sz="1600" b="1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5" marR="28565" marT="6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баллов</a:t>
                      </a:r>
                      <a:endParaRPr lang="ru-RU" sz="20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5" marR="28565" marT="6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471">
                <a:tc>
                  <a:txBody>
                    <a:bodyPr/>
                    <a:lstStyle/>
                    <a:p>
                      <a:pPr indent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Аттестат о среднем общем образовании с отличием, или аттестата о среднем общем образовании, содержащего сведения о награждении золотой или серебряной медалью</a:t>
                      </a:r>
                      <a:endParaRPr lang="ru-RU" sz="1600" b="1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5" marR="28565" marT="6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баллов</a:t>
                      </a:r>
                      <a:endParaRPr lang="ru-RU" sz="20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5" marR="28565" marT="6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45">
                <a:tc>
                  <a:txBody>
                    <a:bodyPr/>
                    <a:lstStyle/>
                    <a:p>
                      <a:pPr indent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о среднем профессиональном образовании с отличием</a:t>
                      </a:r>
                      <a:endParaRPr lang="ru-RU" sz="1600" b="1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5" marR="28565" marT="6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баллов</a:t>
                      </a:r>
                      <a:endParaRPr lang="ru-RU" sz="20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5" marR="28565" marT="6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45">
                <a:tc>
                  <a:txBody>
                    <a:bodyPr/>
                    <a:lstStyle/>
                    <a:p>
                      <a:pPr indent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о высшем образовании (высшем профессиональном образовании) с отличием</a:t>
                      </a:r>
                      <a:endParaRPr lang="ru-RU" sz="1600" b="1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5" marR="28565" marT="6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баллов</a:t>
                      </a:r>
                      <a:endParaRPr lang="ru-RU" sz="20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5" marR="28565" marT="6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426">
                <a:tc>
                  <a:txBody>
                    <a:bodyPr/>
                    <a:lstStyle/>
                    <a:p>
                      <a:pPr indent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Диплом победителя, диплом за присуждение 2 и 3 места или сертификат участника Олимпиад: «Техническая механика и инженерная графика», «Устройство и обслуживание автомобилей», конкурсов творческих работ «Ростки», «Вершки и корешки», проводимых Академией (2017-2019 гг.)</a:t>
                      </a:r>
                      <a:endParaRPr lang="ru-RU" sz="1600" b="1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5" marR="28565" marT="6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считать преимуществом при равенстве критериев ранжирования списков поступающих</a:t>
                      </a:r>
                      <a:endParaRPr lang="ru-RU" sz="18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5" marR="28565" marT="6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751021"/>
      </p:ext>
    </p:extLst>
  </p:cSld>
  <p:clrMapOvr>
    <a:masterClrMapping/>
  </p:clrMapOvr>
  <p:transition advTm="1914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10945"/>
              </p:ext>
            </p:extLst>
          </p:nvPr>
        </p:nvGraphicFramePr>
        <p:xfrm>
          <a:off x="142875" y="188913"/>
          <a:ext cx="8893175" cy="6480173"/>
        </p:xfrm>
        <a:graphic>
          <a:graphicData uri="http://schemas.openxmlformats.org/drawingml/2006/table">
            <a:tbl>
              <a:tblPr firstRow="1" firstCol="1" bandRow="1"/>
              <a:tblGrid>
                <a:gridCol w="1101944"/>
                <a:gridCol w="2322116"/>
                <a:gridCol w="5469115"/>
              </a:tblGrid>
              <a:tr h="512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обучения/ основание поступления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Примечание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39104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начала приема документов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20.06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Очная/бюджет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очная/платно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заочная/бюджет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заочная/платно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16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Даты окончания приема документов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20.07.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Очная/бюджет</a:t>
                      </a: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лиц, поступающих по внутренним испытаниям</a:t>
                      </a: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26.07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Очная/бюджет</a:t>
                      </a: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лиц, поступающих по результатам ЕГЭ</a:t>
                      </a: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17.08.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очная/платно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заочная/бюджет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заочная/платно</a:t>
                      </a: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лиц, поступающих по внутренним испытаниям</a:t>
                      </a: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23.08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очная/платно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заочная/бюджет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заочная/платно</a:t>
                      </a: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лиц, поступающих по результатам ЕГЭ</a:t>
                      </a: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5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Приказы о зачислении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29.07.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Очная/бюджет</a:t>
                      </a: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лиц,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поступающих в рамках особой квоты или целевой квоты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3.08.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Очная/бюджет</a:t>
                      </a: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лиц, рекомендованных к зачислению в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волну</a:t>
                      </a: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8.08.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Очная/бюджет</a:t>
                      </a: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лиц, рекомендованных к зачислению в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волну</a:t>
                      </a: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30.08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очная/платно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заочная/бюджет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заочная/платно</a:t>
                      </a: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Зачисление абитуриентов: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поступающих по льготам и квотам целевого приема на заочную форму обучения на бюджетной основе;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по общему конкурсу на заочную форму обучения на бюджетной основе;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заключивших договор об оказании платных образовательных услуг.</a:t>
                      </a:r>
                    </a:p>
                  </a:txBody>
                  <a:tcPr marL="30921" marR="3092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1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539750" y="1412875"/>
            <a:ext cx="8353425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 на прием на обучение в пределах особой квоты имеют: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дети-инвалиды, инвалиды I и II групп;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altLang="ru-RU" sz="1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инвалиды с детства;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altLang="ru-RU" sz="1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инвалиды вследствие военной травмы или заболевания, полученных в период прохождения военной службы;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altLang="ru-RU" sz="1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дети-сироты и дети, оставшиеся без попечения родителей, а также лица из числа детей-сирот и детей, оставшихся без попечения родителей;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altLang="ru-RU" sz="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Ветераны боевых действий.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700338" y="523875"/>
            <a:ext cx="3743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КВОТЫ</a:t>
            </a:r>
          </a:p>
        </p:txBody>
      </p:sp>
      <p:pic>
        <p:nvPicPr>
          <p:cNvPr id="922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r="11227" b="17644"/>
          <a:stretch>
            <a:fillRect/>
          </a:stretch>
        </p:blipFill>
        <p:spPr bwMode="auto">
          <a:xfrm>
            <a:off x="1698625" y="4763"/>
            <a:ext cx="18097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105053"/>
      </p:ext>
    </p:extLst>
  </p:cSld>
  <p:clrMapOvr>
    <a:masterClrMapping/>
  </p:clrMapOvr>
  <p:transition advTm="840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822</Words>
  <Application>Microsoft Office PowerPoint</Application>
  <PresentationFormat>Экран (4:3)</PresentationFormat>
  <Paragraphs>236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1_Тема Office</vt:lpstr>
      <vt:lpstr>2_Тема Office</vt:lpstr>
      <vt:lpstr>4_Тема Office</vt:lpstr>
      <vt:lpstr>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ДОКУМЕНТЫ, НЕОБХОДИМЫЕ ДЛЯ УЧАСТИЯ В КОНКУРСЕ</vt:lpstr>
      <vt:lpstr>Контактная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комп10</dc:creator>
  <cp:lastModifiedBy>комп10</cp:lastModifiedBy>
  <cp:revision>4</cp:revision>
  <dcterms:created xsi:type="dcterms:W3CDTF">2018-10-27T05:51:30Z</dcterms:created>
  <dcterms:modified xsi:type="dcterms:W3CDTF">2019-05-15T13:39:47Z</dcterms:modified>
</cp:coreProperties>
</file>