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4" r:id="rId10"/>
    <p:sldId id="266" r:id="rId11"/>
    <p:sldId id="269" r:id="rId12"/>
    <p:sldId id="267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4A1E"/>
    <a:srgbClr val="2832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14" autoAdjust="0"/>
  </p:normalViewPr>
  <p:slideViewPr>
    <p:cSldViewPr>
      <p:cViewPr>
        <p:scale>
          <a:sx n="70" d="100"/>
          <a:sy n="70" d="100"/>
        </p:scale>
        <p:origin x="-2814" y="-9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pk@ivgsha.ru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3000"/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996952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 Р А В И Л А  П Р И Е М А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обучение по специальностям/направлениям подготовки высшего образования </a:t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Ивановскую ГСХА 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92790" y="1196752"/>
            <a:ext cx="6048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ФГБОУ ВО Ивановская ГСХА </a:t>
            </a:r>
          </a:p>
        </p:txBody>
      </p:sp>
    </p:spTree>
    <p:extLst>
      <p:ext uri="{BB962C8B-B14F-4D97-AF65-F5344CB8AC3E}">
        <p14:creationId xmlns:p14="http://schemas.microsoft.com/office/powerpoint/2010/main" val="21966822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3000"/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4246" y="620688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Целевое обучение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Блок-схема: процесс 4"/>
          <p:cNvSpPr/>
          <p:nvPr/>
        </p:nvSpPr>
        <p:spPr>
          <a:xfrm>
            <a:off x="464246" y="4941168"/>
            <a:ext cx="2304256" cy="1152128"/>
          </a:xfrm>
          <a:prstGeom prst="flowChartProcess">
            <a:avLst/>
          </a:prstGeom>
          <a:solidFill>
            <a:schemeClr val="accent3">
              <a:lumMod val="50000"/>
              <a:alpha val="29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Абитуриент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>
            <a:off x="6604854" y="4941168"/>
            <a:ext cx="2160240" cy="1152128"/>
          </a:xfrm>
          <a:prstGeom prst="flowChartProcess">
            <a:avLst/>
          </a:prstGeom>
          <a:solidFill>
            <a:schemeClr val="accent3">
              <a:lumMod val="50000"/>
              <a:alpha val="29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Академия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Блок-схема: процесс 6"/>
          <p:cNvSpPr/>
          <p:nvPr/>
        </p:nvSpPr>
        <p:spPr>
          <a:xfrm>
            <a:off x="3277323" y="2204864"/>
            <a:ext cx="2628292" cy="1224136"/>
          </a:xfrm>
          <a:prstGeom prst="flowChartProcess">
            <a:avLst/>
          </a:prstGeom>
          <a:solidFill>
            <a:schemeClr val="accent3">
              <a:lumMod val="50000"/>
              <a:alpha val="29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Предприятие-работодатель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2768502" y="3429000"/>
            <a:ext cx="508821" cy="1512168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904148" y="3429000"/>
            <a:ext cx="684076" cy="1512168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5" idx="3"/>
            <a:endCxn id="6" idx="1"/>
          </p:cNvCxnSpPr>
          <p:nvPr/>
        </p:nvCxnSpPr>
        <p:spPr>
          <a:xfrm>
            <a:off x="2768502" y="5517232"/>
            <a:ext cx="3836352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8419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3000"/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51520" y="836712"/>
            <a:ext cx="8517632" cy="54006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Целевое обучение</a:t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Определиться с направлением 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Найти заинтересованную организацию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Заключить договор о целевом обучении с организацией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Подать документы в приемную комиссию академии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Участвовать в конкурсе в рамках целевого приема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4230547" y="1916832"/>
            <a:ext cx="648072" cy="576064"/>
          </a:xfrm>
          <a:prstGeom prst="down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4211960" y="2924944"/>
            <a:ext cx="648072" cy="576064"/>
          </a:xfrm>
          <a:prstGeom prst="down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4211960" y="4255922"/>
            <a:ext cx="648072" cy="576064"/>
          </a:xfrm>
          <a:prstGeom prst="down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4211960" y="5301208"/>
            <a:ext cx="648072" cy="576064"/>
          </a:xfrm>
          <a:prstGeom prst="down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5424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3000"/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39552" y="535661"/>
            <a:ext cx="8229600" cy="72008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Плюсы целевого обучения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916832"/>
            <a:ext cx="741682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бесплатное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гарантированное трудоустройство после окончания вуза;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оступление по отдельному конкурсу;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от будущего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работодателя (стипендия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общежитие, оплата проезда и т. д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помощь работодателя в учебном процессе (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мест производственной практики, преддипломной практики и т.д.);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олучение специальности, востребованной на рынке труда. </a:t>
            </a:r>
          </a:p>
        </p:txBody>
      </p:sp>
    </p:spTree>
    <p:extLst>
      <p:ext uri="{BB962C8B-B14F-4D97-AF65-F5344CB8AC3E}">
        <p14:creationId xmlns:p14="http://schemas.microsoft.com/office/powerpoint/2010/main" val="9058345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3000"/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18864" y="908720"/>
            <a:ext cx="8229600" cy="720080"/>
          </a:xfrm>
        </p:spPr>
        <p:txBody>
          <a:bodyPr>
            <a:no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Наши контакты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2060848"/>
            <a:ext cx="82089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Сайт академии –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ivgsha.ru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indent="0" algn="ctr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8(4932)32-85-84,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indent="0" algn="ctr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e-mail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pk@ivgsha.ru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indent="0" algn="ctr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indent="0" algn="ctr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 Иваново, ул. Советская, д. 45, </a:t>
            </a:r>
          </a:p>
          <a:p>
            <a:pPr marL="177800" indent="0" algn="ctr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кабинет 235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indent="0">
              <a:buNone/>
            </a:pPr>
            <a:endParaRPr lang="en-US" sz="2800" b="1" dirty="0">
              <a:solidFill>
                <a:srgbClr val="3B4A1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907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3000"/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9513" y="548680"/>
            <a:ext cx="8856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мест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6750558"/>
              </p:ext>
            </p:extLst>
          </p:nvPr>
        </p:nvGraphicFramePr>
        <p:xfrm>
          <a:off x="719571" y="1124744"/>
          <a:ext cx="7956884" cy="51904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08954"/>
                <a:gridCol w="1013006"/>
                <a:gridCol w="1013006"/>
                <a:gridCol w="1013006"/>
                <a:gridCol w="1154456"/>
                <a:gridCol w="1154456"/>
              </a:tblGrid>
              <a:tr h="49990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 подготовки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Очно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Заочно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Очно-заочно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603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платно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платно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платно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39516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Бакалавриат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специалитет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13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19.03.03 Продукты питания животного происхождения 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999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21.03.02 Землеустройство и кадастры 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603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35.03.04 Агрономия 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603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35.03.06 Агроинженерия 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1816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35.03.07 Технология производства и переработки сельскохозяйственной продукции 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999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36.03.01 Ветеринарно-санитарная экспертиза 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603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36.03.02 Зоотехния 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603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36.05.01 Ветеринария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603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38.03.01 Экономика 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7270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3000"/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74173" y="476672"/>
            <a:ext cx="81369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Предметы, которые нужно сдавать в форме ЕГЭ 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выпускникам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школ, колледжей и вузов</a:t>
            </a:r>
          </a:p>
          <a:p>
            <a:endParaRPr lang="ru-RU" sz="20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9748441"/>
              </p:ext>
            </p:extLst>
          </p:nvPr>
        </p:nvGraphicFramePr>
        <p:xfrm>
          <a:off x="611560" y="1276312"/>
          <a:ext cx="8064897" cy="554623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880320"/>
                <a:gridCol w="2304256"/>
                <a:gridCol w="2880321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Направления подготовки/специальности</a:t>
                      </a:r>
                      <a:endParaRPr lang="ru-RU" sz="17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Обязательные предметы</a:t>
                      </a:r>
                      <a:endParaRPr lang="ru-RU" sz="17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Предметы по выбору </a:t>
                      </a:r>
                      <a:endParaRPr lang="ru-RU" sz="17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4501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Продукты питания животного происхождения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(профиль)</a:t>
                      </a:r>
                    </a:p>
                    <a:p>
                      <a:r>
                        <a:rPr lang="ru-RU" sz="17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Биология/</a:t>
                      </a:r>
                    </a:p>
                    <a:p>
                      <a:r>
                        <a:rPr lang="ru-RU" sz="17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Химия/</a:t>
                      </a:r>
                    </a:p>
                    <a:p>
                      <a:r>
                        <a:rPr lang="ru-RU" sz="17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Физика/</a:t>
                      </a:r>
                    </a:p>
                    <a:p>
                      <a:r>
                        <a:rPr lang="ru-RU" sz="17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 и ИКТ</a:t>
                      </a:r>
                    </a:p>
                  </a:txBody>
                  <a:tcPr/>
                </a:tc>
              </a:tr>
              <a:tr h="376106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Землеустройство и кадастры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Агроинженерия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(профиль)</a:t>
                      </a:r>
                    </a:p>
                    <a:p>
                      <a:r>
                        <a:rPr lang="ru-RU" sz="17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Физика/</a:t>
                      </a:r>
                    </a:p>
                    <a:p>
                      <a:r>
                        <a:rPr lang="ru-RU" sz="17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Химия/</a:t>
                      </a:r>
                    </a:p>
                    <a:p>
                      <a:r>
                        <a:rPr lang="ru-RU" sz="17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 и ИКТ</a:t>
                      </a:r>
                    </a:p>
                  </a:txBody>
                  <a:tcPr/>
                </a:tc>
              </a:tr>
              <a:tr h="120283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Агрономия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Технология производства и переработки с/х </a:t>
                      </a:r>
                      <a:r>
                        <a:rPr lang="ru-RU" sz="17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продукции</a:t>
                      </a:r>
                      <a:endParaRPr lang="ru-RU" sz="17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 </a:t>
                      </a:r>
                    </a:p>
                    <a:p>
                      <a:r>
                        <a:rPr lang="ru-RU" sz="17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</a:p>
                    <a:p>
                      <a:endParaRPr lang="ru-RU" sz="17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Химия/</a:t>
                      </a:r>
                    </a:p>
                    <a:p>
                      <a:r>
                        <a:rPr lang="ru-RU" sz="17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(профиль)/</a:t>
                      </a:r>
                    </a:p>
                    <a:p>
                      <a:r>
                        <a:rPr lang="ru-RU" sz="17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Физика/</a:t>
                      </a:r>
                    </a:p>
                    <a:p>
                      <a:r>
                        <a:rPr lang="ru-RU" sz="17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</a:t>
                      </a:r>
                      <a:r>
                        <a:rPr lang="ru-RU" sz="17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ru-RU" sz="17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ИКТ</a:t>
                      </a:r>
                      <a:endParaRPr lang="ru-RU" sz="17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4012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Ветеринарно-санитарная экспертиза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Зоотехния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Ветеринария</a:t>
                      </a:r>
                      <a:endParaRPr lang="ru-RU" sz="17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 </a:t>
                      </a:r>
                    </a:p>
                    <a:p>
                      <a:r>
                        <a:rPr lang="ru-RU" sz="17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Химия/</a:t>
                      </a:r>
                    </a:p>
                    <a:p>
                      <a:r>
                        <a:rPr lang="ru-RU" sz="17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(профиль)/</a:t>
                      </a:r>
                    </a:p>
                    <a:p>
                      <a:r>
                        <a:rPr lang="ru-RU" sz="17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</a:t>
                      </a:r>
                      <a:endParaRPr lang="ru-RU" sz="17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4082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(профиль)</a:t>
                      </a:r>
                    </a:p>
                    <a:p>
                      <a:r>
                        <a:rPr lang="ru-RU" sz="17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Обществознание/</a:t>
                      </a:r>
                    </a:p>
                    <a:p>
                      <a:r>
                        <a:rPr lang="ru-RU" sz="17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 и ИКТ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3729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3000"/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20080"/>
          </a:xfrm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Предметы, которые нужно сдавать в форме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вступительных испытаний в 2023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выпускникам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колледжей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9622620"/>
              </p:ext>
            </p:extLst>
          </p:nvPr>
        </p:nvGraphicFramePr>
        <p:xfrm>
          <a:off x="457201" y="980728"/>
          <a:ext cx="8291263" cy="5857738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386607"/>
                <a:gridCol w="2016224"/>
                <a:gridCol w="3888432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Направления подготовки/специальности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Обязательные предметы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Предметы по выбору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15212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35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Продукты питания животного происхождения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в профессиональной сфере</a:t>
                      </a:r>
                    </a:p>
                    <a:p>
                      <a:r>
                        <a:rPr lang="ru-RU" sz="135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 в профессиональной сфере/</a:t>
                      </a:r>
                    </a:p>
                    <a:p>
                      <a:r>
                        <a:rPr lang="ru-RU" sz="135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 в профессиональной сфере профессиональной сфере/</a:t>
                      </a:r>
                    </a:p>
                    <a:p>
                      <a:r>
                        <a:rPr lang="ru-RU" sz="135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 в профессиональной сфере/</a:t>
                      </a:r>
                    </a:p>
                    <a:p>
                      <a:r>
                        <a:rPr lang="ru-RU" sz="135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 и ИКТ в профессиональной сфере</a:t>
                      </a:r>
                    </a:p>
                  </a:txBody>
                  <a:tcPr/>
                </a:tc>
              </a:tr>
              <a:tr h="926923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35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Землеустройство и кадастры;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35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Агроинженерия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в профессиональной сфере</a:t>
                      </a:r>
                    </a:p>
                    <a:p>
                      <a:r>
                        <a:rPr lang="ru-RU" sz="135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 в профессиональной сфере/</a:t>
                      </a:r>
                    </a:p>
                    <a:p>
                      <a:r>
                        <a:rPr lang="ru-RU" sz="135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 в профессиональной сфере/</a:t>
                      </a:r>
                    </a:p>
                    <a:p>
                      <a:r>
                        <a:rPr lang="ru-RU" sz="135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 и ИКТ в профессиональной сфере</a:t>
                      </a:r>
                    </a:p>
                  </a:txBody>
                  <a:tcPr/>
                </a:tc>
              </a:tr>
              <a:tr h="106523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35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Агрономия;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35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Технология производства и переработки с/х </a:t>
                      </a:r>
                      <a:r>
                        <a:rPr lang="ru-RU" sz="135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продукции</a:t>
                      </a:r>
                      <a:endParaRPr lang="ru-RU" sz="135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 в профессиональной сфере </a:t>
                      </a:r>
                    </a:p>
                    <a:p>
                      <a:r>
                        <a:rPr lang="ru-RU" sz="135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</a:p>
                    <a:p>
                      <a:endParaRPr lang="ru-RU" sz="135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5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 в профессиональной сфере/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5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в профессиональной сфере/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5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 в профессиональной сфере/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5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</a:t>
                      </a:r>
                      <a:r>
                        <a:rPr lang="ru-RU" sz="135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ИКТ </a:t>
                      </a:r>
                      <a:r>
                        <a:rPr lang="ru-RU" sz="135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профессиональной </a:t>
                      </a:r>
                      <a:r>
                        <a:rPr lang="ru-RU" sz="135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сфере</a:t>
                      </a:r>
                      <a:endParaRPr lang="ru-RU" sz="135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4309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35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Ветеринарно-санитарная экспертиза;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35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Зоотехния;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35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Ветеринария</a:t>
                      </a:r>
                      <a:endParaRPr lang="ru-RU" sz="135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 в профессиональной сфере </a:t>
                      </a:r>
                    </a:p>
                    <a:p>
                      <a:r>
                        <a:rPr lang="ru-RU" sz="135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5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 в профессиональной сфере/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5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в профессиональной сфере/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5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 в профессиональной сфере</a:t>
                      </a:r>
                      <a:r>
                        <a:rPr lang="ru-RU" sz="135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ru-RU" sz="135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24067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35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в профессиональной сфере</a:t>
                      </a:r>
                    </a:p>
                    <a:p>
                      <a:r>
                        <a:rPr lang="ru-RU" sz="135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5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Обществознание в профессиональной сфере /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5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 и ИКТ в профессиональной сфере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0567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3000"/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215008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Минимальные баллы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ЕГЭ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вступительным испытаниям,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необходимые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поступления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8655634"/>
              </p:ext>
            </p:extLst>
          </p:nvPr>
        </p:nvGraphicFramePr>
        <p:xfrm>
          <a:off x="827585" y="1987576"/>
          <a:ext cx="7416823" cy="46775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44276"/>
                <a:gridCol w="1672547"/>
              </a:tblGrid>
              <a:tr h="2791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569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(профильного уровня)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в профессиональной сфере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826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 в профессиональной сфере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695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 в профессиональной сфере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826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 в профессиональной сфере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1193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 и информационно-коммуникационные технологии (ИКТ)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 и ИКТ в профессиональной сфере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8861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Обществознание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Обществознание в профессиональной сфере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4214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3000"/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792088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Индивидуальные </a:t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достижения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86769" y="2268495"/>
            <a:ext cx="211122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Баллы ЕГЭ или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вступительных  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испытаний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96709" y="2060848"/>
            <a:ext cx="210974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Баллы за 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индивидуальные </a:t>
            </a: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остижения 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(максимальная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- 10 баллов)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9" name="Плюс 8"/>
          <p:cNvSpPr/>
          <p:nvPr/>
        </p:nvSpPr>
        <p:spPr>
          <a:xfrm>
            <a:off x="4211960" y="2361945"/>
            <a:ext cx="756084" cy="828765"/>
          </a:xfrm>
          <a:prstGeom prst="mathPlus">
            <a:avLst>
              <a:gd name="adj1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3B4A1E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8281603"/>
              </p:ext>
            </p:extLst>
          </p:nvPr>
        </p:nvGraphicFramePr>
        <p:xfrm>
          <a:off x="467544" y="3850686"/>
          <a:ext cx="8424936" cy="2804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24936"/>
              </a:tblGrid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аттестат или диплом СПО с отличием – 10 баллов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золотой знак ГТО - 5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серебряный знак ГТО – 3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бронзовый знак ГТО – 1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защите проектов в рамках деятельности детского технопарка «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Кванториум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Новотория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или центра цифровых компетенций «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-куб». Свидетельство о защите проекта (срок действия) – 5 баллов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сертификата об обучении в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агроклассе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Академии. Количество начисляемых баллов – 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6785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3000"/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86290" y="260648"/>
            <a:ext cx="8229600" cy="998984"/>
          </a:xfrm>
        </p:spPr>
        <p:txBody>
          <a:bodyPr>
            <a:no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документов </a:t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поступления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2"/>
          <p:cNvSpPr>
            <a:spLocks noGrp="1"/>
          </p:cNvSpPr>
          <p:nvPr>
            <p:ph idx="1"/>
          </p:nvPr>
        </p:nvSpPr>
        <p:spPr>
          <a:xfrm>
            <a:off x="395536" y="1484784"/>
            <a:ext cx="8496944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Обязательные документы:</a:t>
            </a:r>
          </a:p>
          <a:p>
            <a:pPr>
              <a:buFontTx/>
              <a:buChar char="-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паспорт;</a:t>
            </a:r>
          </a:p>
          <a:p>
            <a:pPr>
              <a:buFontTx/>
              <a:buChar char="-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ттестат или диплом;</a:t>
            </a:r>
          </a:p>
          <a:p>
            <a:pPr>
              <a:buFontTx/>
              <a:buChar char="-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СНИЛС</a:t>
            </a:r>
          </a:p>
          <a:p>
            <a:pPr marL="0" indent="0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документы: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документы, подтверждающие индивидуальные достижения;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документы, подтверждающие льготы (особые права);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фотографии 6 шт. 3х4 см (предоставляются при зачислении)</a:t>
            </a:r>
          </a:p>
        </p:txBody>
      </p:sp>
    </p:spTree>
    <p:extLst>
      <p:ext uri="{BB962C8B-B14F-4D97-AF65-F5344CB8AC3E}">
        <p14:creationId xmlns:p14="http://schemas.microsoft.com/office/powerpoint/2010/main" val="2376722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3000"/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998984"/>
          </a:xfrm>
        </p:spPr>
        <p:txBody>
          <a:bodyPr>
            <a:no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можно подать </a:t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для поступления?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178271" y="2348880"/>
            <a:ext cx="8964488" cy="3418351"/>
          </a:xfrm>
        </p:spPr>
        <p:txBody>
          <a:bodyPr>
            <a:normAutofit/>
          </a:bodyPr>
          <a:lstStyle/>
          <a:p>
            <a:r>
              <a:rPr lang="ru-RU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Суперсервис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«Поступление в вуз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онлайн» -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gosuslugi.ru</a:t>
            </a:r>
            <a:endParaRPr lang="ru-RU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Сайт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Академии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ivgsha.ru</a:t>
            </a:r>
            <a:endParaRPr lang="ru-RU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Приемная комиссия – г. Иваново, ул. Советская, </a:t>
            </a:r>
          </a:p>
          <a:p>
            <a:pPr marL="0" indent="0">
              <a:buNone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д. 45, кабинет № 235</a:t>
            </a:r>
          </a:p>
          <a:p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Почта РФ - 153012,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Иваново,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ул. Советская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д.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45</a:t>
            </a:r>
            <a:endParaRPr lang="ru-RU" sz="3000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77952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3000"/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720080"/>
          </a:xfrm>
        </p:spPr>
        <p:txBody>
          <a:bodyPr>
            <a:no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Сроки приема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72160" y="1556792"/>
            <a:ext cx="4464496" cy="7920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Начало приема документов 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 марта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32743" y="2636912"/>
            <a:ext cx="7290810" cy="172819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Завершение приема документов (на бюджетной основе)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ЕГЭ               ВИ</a:t>
            </a:r>
          </a:p>
          <a:p>
            <a:pPr marL="342900" indent="-342900">
              <a:buFontTx/>
              <a:buChar char="-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всем формам 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обучения                                                25 июля         18 июля</a:t>
            </a:r>
          </a:p>
          <a:p>
            <a:pPr marL="342900" indent="-342900">
              <a:buFontTx/>
              <a:buChar char="-"/>
            </a:pP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42618" y="4653136"/>
            <a:ext cx="7290810" cy="187220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Завершение приема документов (на платной основе)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ЕГЭ                 ВИ</a:t>
            </a:r>
          </a:p>
          <a:p>
            <a:pPr marL="342900" indent="-342900">
              <a:buFontTx/>
              <a:buChar char="-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всем формам 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обучения                                           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18 августа         11 августа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8488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1256</TotalTime>
  <Words>738</Words>
  <Application>Microsoft Office PowerPoint</Application>
  <PresentationFormat>Экран (4:3)</PresentationFormat>
  <Paragraphs>228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 Р А В И Л А  П Р И Е М А  на обучение по специальностям/направлениям подготовки высшего образования  в Ивановскую ГСХА </vt:lpstr>
      <vt:lpstr>Презентация PowerPoint</vt:lpstr>
      <vt:lpstr>Презентация PowerPoint</vt:lpstr>
      <vt:lpstr>Предметы, которые нужно сдавать в форме вступительных испытаний в 2023 году выпускникам колледжей </vt:lpstr>
      <vt:lpstr>Минимальные баллы по ЕГЭ  и вступительным испытаниям,  необходимые для поступления </vt:lpstr>
      <vt:lpstr>Индивидуальные  достижения</vt:lpstr>
      <vt:lpstr>Перечень документов  для поступления</vt:lpstr>
      <vt:lpstr>Как можно подать  документы для поступления?</vt:lpstr>
      <vt:lpstr>Сроки приема документов</vt:lpstr>
      <vt:lpstr>Целевое обучение</vt:lpstr>
      <vt:lpstr>Целевое обучение  Определиться с направлением   Найти заинтересованную организацию 1 Заключить договор о целевом обучении с организацией 1 Подать документы в приемную комиссию академии 0 Участвовать в конкурсе в рамках целевого приема </vt:lpstr>
      <vt:lpstr>Плюсы целевого обучения</vt:lpstr>
      <vt:lpstr>Наши контакты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Факультет агротехнологий и агробизнеса</dc:title>
  <dc:creator>комп 7</dc:creator>
  <cp:lastModifiedBy>комп10</cp:lastModifiedBy>
  <cp:revision>157</cp:revision>
  <dcterms:created xsi:type="dcterms:W3CDTF">2021-12-28T09:58:16Z</dcterms:created>
  <dcterms:modified xsi:type="dcterms:W3CDTF">2023-03-14T11:59:58Z</dcterms:modified>
</cp:coreProperties>
</file>