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98751" y="1288541"/>
            <a:ext cx="5746496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0305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0305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0305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0305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8174" y="122885"/>
            <a:ext cx="7267651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40305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2217" y="2544013"/>
            <a:ext cx="7179564" cy="2465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0305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agrotehfak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1846" y="2182114"/>
            <a:ext cx="6017260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6600" b="1" spc="-60" dirty="0">
                <a:latin typeface="Times New Roman"/>
                <a:cs typeface="Times New Roman"/>
              </a:rPr>
              <a:t>Факультет </a:t>
            </a:r>
            <a:r>
              <a:rPr sz="6600" b="1" spc="-55" dirty="0">
                <a:latin typeface="Times New Roman"/>
                <a:cs typeface="Times New Roman"/>
              </a:rPr>
              <a:t> </a:t>
            </a:r>
            <a:r>
              <a:rPr sz="6600" b="1" dirty="0">
                <a:latin typeface="Times New Roman"/>
                <a:cs typeface="Times New Roman"/>
              </a:rPr>
              <a:t>агр</a:t>
            </a:r>
            <a:r>
              <a:rPr sz="6600" b="1" spc="-75" dirty="0">
                <a:latin typeface="Times New Roman"/>
                <a:cs typeface="Times New Roman"/>
              </a:rPr>
              <a:t>о</a:t>
            </a:r>
            <a:r>
              <a:rPr sz="6600" b="1" spc="-5" dirty="0">
                <a:latin typeface="Times New Roman"/>
                <a:cs typeface="Times New Roman"/>
              </a:rPr>
              <a:t>т</a:t>
            </a:r>
            <a:r>
              <a:rPr sz="6600" b="1" spc="-135" dirty="0">
                <a:latin typeface="Times New Roman"/>
                <a:cs typeface="Times New Roman"/>
              </a:rPr>
              <a:t>е</a:t>
            </a:r>
            <a:r>
              <a:rPr sz="6600" b="1" dirty="0">
                <a:latin typeface="Times New Roman"/>
                <a:cs typeface="Times New Roman"/>
              </a:rPr>
              <a:t>хн</a:t>
            </a:r>
            <a:r>
              <a:rPr sz="6600" b="1" spc="-80" dirty="0">
                <a:latin typeface="Times New Roman"/>
                <a:cs typeface="Times New Roman"/>
              </a:rPr>
              <a:t>о</a:t>
            </a:r>
            <a:r>
              <a:rPr sz="6600" b="1" spc="-5" dirty="0">
                <a:latin typeface="Times New Roman"/>
                <a:cs typeface="Times New Roman"/>
              </a:rPr>
              <a:t>логий  </a:t>
            </a:r>
            <a:r>
              <a:rPr sz="6600" b="1" dirty="0">
                <a:latin typeface="Times New Roman"/>
                <a:cs typeface="Times New Roman"/>
              </a:rPr>
              <a:t>и</a:t>
            </a:r>
            <a:r>
              <a:rPr sz="6600" b="1" spc="-30" dirty="0">
                <a:latin typeface="Times New Roman"/>
                <a:cs typeface="Times New Roman"/>
              </a:rPr>
              <a:t> </a:t>
            </a:r>
            <a:r>
              <a:rPr sz="6600" b="1" spc="15" dirty="0">
                <a:latin typeface="Times New Roman"/>
                <a:cs typeface="Times New Roman"/>
              </a:rPr>
              <a:t>агробизнеса</a:t>
            </a:r>
            <a:endParaRPr sz="6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98751" y="1288541"/>
            <a:ext cx="57334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40" dirty="0">
                <a:latin typeface="Times New Roman"/>
                <a:cs typeface="Times New Roman"/>
              </a:rPr>
              <a:t>ФГБОУ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ВО</a:t>
            </a:r>
            <a:r>
              <a:rPr sz="3200" b="1" spc="-10" dirty="0">
                <a:latin typeface="Times New Roman"/>
                <a:cs typeface="Times New Roman"/>
              </a:rPr>
              <a:t> Ивановская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spc="-35" dirty="0">
                <a:latin typeface="Times New Roman"/>
                <a:cs typeface="Times New Roman"/>
              </a:rPr>
              <a:t>ГСХА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9140" y="1568272"/>
            <a:ext cx="30543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/>
                </a:solidFill>
              </a:rPr>
              <a:t>Наши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контакты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82217" y="2544013"/>
            <a:ext cx="7179564" cy="24910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3709" algn="ctr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/>
                </a:solidFill>
              </a:rPr>
              <a:t>тел.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8(4932)32-53-21,</a:t>
            </a:r>
          </a:p>
          <a:p>
            <a:pPr marL="473709" algn="ctr">
              <a:lnSpc>
                <a:spcPct val="100000"/>
              </a:lnSpc>
            </a:pPr>
            <a:r>
              <a:rPr dirty="0">
                <a:solidFill>
                  <a:schemeClr val="tx1"/>
                </a:solidFill>
              </a:rPr>
              <a:t>e-mail</a:t>
            </a:r>
            <a:r>
              <a:rPr spc="-40" dirty="0">
                <a:solidFill>
                  <a:schemeClr val="tx1"/>
                </a:solidFill>
              </a:rPr>
              <a:t> </a:t>
            </a:r>
            <a:r>
              <a:rPr u="sng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agrotehfak@mail.ru</a:t>
            </a:r>
          </a:p>
          <a:p>
            <a:pPr marL="473709">
              <a:lnSpc>
                <a:spcPct val="100000"/>
              </a:lnSpc>
              <a:spcBef>
                <a:spcPts val="45"/>
              </a:spcBef>
            </a:pPr>
            <a:endParaRPr sz="3300" dirty="0">
              <a:solidFill>
                <a:schemeClr val="tx1"/>
              </a:solidFill>
            </a:endParaRPr>
          </a:p>
          <a:p>
            <a:pPr marL="485775" marR="5080" algn="ctr">
              <a:lnSpc>
                <a:spcPct val="100000"/>
              </a:lnSpc>
            </a:pPr>
            <a:r>
              <a:rPr spc="-180" dirty="0">
                <a:solidFill>
                  <a:schemeClr val="tx1"/>
                </a:solidFill>
              </a:rPr>
              <a:t>г.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Иваново,</a:t>
            </a:r>
            <a:r>
              <a:rPr spc="-3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пер.</a:t>
            </a:r>
            <a:r>
              <a:rPr spc="-20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Семеновского,</a:t>
            </a:r>
            <a:r>
              <a:rPr spc="-4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д.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6/13, </a:t>
            </a:r>
            <a:r>
              <a:rPr spc="-78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кабинет</a:t>
            </a:r>
            <a:r>
              <a:rPr spc="-3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71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4808" y="778256"/>
            <a:ext cx="64477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solidFill>
                  <a:schemeClr val="tx1"/>
                </a:solidFill>
              </a:rPr>
              <a:t>Направления</a:t>
            </a:r>
            <a:r>
              <a:rPr sz="4400" spc="-60" dirty="0">
                <a:solidFill>
                  <a:schemeClr val="tx1"/>
                </a:solidFill>
              </a:rPr>
              <a:t> </a:t>
            </a:r>
            <a:r>
              <a:rPr sz="4400" spc="-50" dirty="0">
                <a:solidFill>
                  <a:schemeClr val="tx1"/>
                </a:solidFill>
              </a:rPr>
              <a:t>подготовки</a:t>
            </a:r>
            <a:endParaRPr sz="44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2001977"/>
            <a:ext cx="7912734" cy="33829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21.03.02</a:t>
            </a:r>
            <a:r>
              <a:rPr sz="3600" spc="-10" dirty="0">
                <a:latin typeface="Times New Roman"/>
                <a:cs typeface="Times New Roman"/>
              </a:rPr>
              <a:t> Землеустройство </a:t>
            </a:r>
            <a:r>
              <a:rPr sz="3600" dirty="0">
                <a:latin typeface="Times New Roman"/>
                <a:cs typeface="Times New Roman"/>
              </a:rPr>
              <a:t>и</a:t>
            </a:r>
            <a:r>
              <a:rPr sz="3600" spc="-10" dirty="0">
                <a:latin typeface="Times New Roman"/>
                <a:cs typeface="Times New Roman"/>
              </a:rPr>
              <a:t> кадастры</a:t>
            </a:r>
            <a:endParaRPr sz="3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spc="-5" dirty="0" smtClean="0">
                <a:latin typeface="Times New Roman"/>
                <a:cs typeface="Times New Roman"/>
              </a:rPr>
              <a:t>35.03.03</a:t>
            </a:r>
            <a:r>
              <a:rPr sz="3600" spc="-25" dirty="0" smtClean="0">
                <a:latin typeface="Times New Roman"/>
                <a:cs typeface="Times New Roman"/>
              </a:rPr>
              <a:t> </a:t>
            </a:r>
            <a:r>
              <a:rPr sz="3600" spc="-15" dirty="0">
                <a:latin typeface="Times New Roman"/>
                <a:cs typeface="Times New Roman"/>
              </a:rPr>
              <a:t>Агрономия</a:t>
            </a:r>
            <a:endParaRPr sz="3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12700" marR="846455">
              <a:lnSpc>
                <a:spcPct val="100000"/>
              </a:lnSpc>
            </a:pPr>
            <a:r>
              <a:rPr sz="3600" dirty="0">
                <a:latin typeface="Times New Roman"/>
                <a:cs typeface="Times New Roman"/>
              </a:rPr>
              <a:t>35.03.07 </a:t>
            </a:r>
            <a:r>
              <a:rPr sz="3600" spc="-30" dirty="0">
                <a:latin typeface="Times New Roman"/>
                <a:cs typeface="Times New Roman"/>
              </a:rPr>
              <a:t>Технология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spc="-20" dirty="0">
                <a:latin typeface="Times New Roman"/>
                <a:cs typeface="Times New Roman"/>
              </a:rPr>
              <a:t>производства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и </a:t>
            </a:r>
            <a:r>
              <a:rPr sz="3600" spc="-88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переработки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с/х </a:t>
            </a:r>
            <a:r>
              <a:rPr sz="3600" spc="-15" dirty="0">
                <a:latin typeface="Times New Roman"/>
                <a:cs typeface="Times New Roman"/>
              </a:rPr>
              <a:t>продукции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6467" y="208026"/>
            <a:ext cx="27813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chemeClr val="tx1"/>
                </a:solidFill>
              </a:rPr>
              <a:t>Срок</a:t>
            </a:r>
            <a:r>
              <a:rPr spc="-5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обучения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334" y="944371"/>
            <a:ext cx="7628890" cy="49891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7876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Times New Roman"/>
                <a:cs typeface="Times New Roman"/>
              </a:rPr>
              <a:t>Землеустройство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кадастры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Бакалавриат:</a:t>
            </a:r>
            <a:endParaRPr sz="2000" dirty="0">
              <a:latin typeface="Times New Roman"/>
              <a:cs typeface="Times New Roman"/>
            </a:endParaRPr>
          </a:p>
          <a:p>
            <a:pPr marL="160020" indent="-147955">
              <a:lnSpc>
                <a:spcPct val="100000"/>
              </a:lnSpc>
              <a:buChar char="-"/>
              <a:tabLst>
                <a:tab pos="160655" algn="l"/>
              </a:tabLst>
            </a:pPr>
            <a:r>
              <a:rPr sz="2000" spc="-10" dirty="0">
                <a:latin typeface="Times New Roman"/>
                <a:cs typeface="Times New Roman"/>
              </a:rPr>
              <a:t>очная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форма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обучения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года;</a:t>
            </a:r>
            <a:endParaRPr sz="2000" dirty="0">
              <a:latin typeface="Times New Roman"/>
              <a:cs typeface="Times New Roman"/>
            </a:endParaRPr>
          </a:p>
          <a:p>
            <a:pPr marL="160020" indent="-147955">
              <a:lnSpc>
                <a:spcPct val="100000"/>
              </a:lnSpc>
              <a:buChar char="-"/>
              <a:tabLst>
                <a:tab pos="160655" algn="l"/>
              </a:tabLst>
            </a:pPr>
            <a:r>
              <a:rPr sz="2000" spc="-10" dirty="0">
                <a:latin typeface="Times New Roman"/>
                <a:cs typeface="Times New Roman"/>
              </a:rPr>
              <a:t>заочная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форма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обучения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5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лет.</a:t>
            </a:r>
            <a:endParaRPr sz="2000" dirty="0">
              <a:latin typeface="Times New Roman"/>
              <a:cs typeface="Times New Roman"/>
            </a:endParaRPr>
          </a:p>
          <a:p>
            <a:pPr marL="3790950">
              <a:lnSpc>
                <a:spcPct val="100000"/>
              </a:lnSpc>
              <a:spcBef>
                <a:spcPts val="1445"/>
              </a:spcBef>
            </a:pPr>
            <a:r>
              <a:rPr sz="2000" b="1" spc="-5" dirty="0" err="1" smtClean="0">
                <a:latin typeface="Times New Roman"/>
                <a:cs typeface="Times New Roman"/>
              </a:rPr>
              <a:t>Агрономия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Бакалавриат:</a:t>
            </a:r>
            <a:endParaRPr sz="2000" dirty="0">
              <a:latin typeface="Times New Roman"/>
              <a:cs typeface="Times New Roman"/>
            </a:endParaRPr>
          </a:p>
          <a:p>
            <a:pPr marL="160020" indent="-147955">
              <a:lnSpc>
                <a:spcPct val="100000"/>
              </a:lnSpc>
              <a:buChar char="-"/>
              <a:tabLst>
                <a:tab pos="160655" algn="l"/>
              </a:tabLst>
            </a:pPr>
            <a:r>
              <a:rPr sz="2000" spc="-10" dirty="0">
                <a:latin typeface="Times New Roman"/>
                <a:cs typeface="Times New Roman"/>
              </a:rPr>
              <a:t>очная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форма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обучения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года;</a:t>
            </a:r>
            <a:endParaRPr sz="2000" dirty="0">
              <a:latin typeface="Times New Roman"/>
              <a:cs typeface="Times New Roman"/>
            </a:endParaRPr>
          </a:p>
          <a:p>
            <a:pPr marL="12700" marR="3977640">
              <a:lnSpc>
                <a:spcPct val="100000"/>
              </a:lnSpc>
              <a:buChar char="-"/>
              <a:tabLst>
                <a:tab pos="160655" algn="l"/>
              </a:tabLst>
            </a:pPr>
            <a:r>
              <a:rPr sz="2000" spc="-5" dirty="0">
                <a:latin typeface="Times New Roman"/>
                <a:cs typeface="Times New Roman"/>
              </a:rPr>
              <a:t>заочная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форма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обучения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5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лет.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endParaRPr lang="ru-RU" sz="2000" spc="-484" dirty="0" smtClean="0">
              <a:latin typeface="Times New Roman"/>
              <a:cs typeface="Times New Roman"/>
            </a:endParaRPr>
          </a:p>
          <a:p>
            <a:pPr marL="12700" marR="3977640">
              <a:lnSpc>
                <a:spcPct val="100000"/>
              </a:lnSpc>
              <a:tabLst>
                <a:tab pos="160655" algn="l"/>
              </a:tabLst>
            </a:pPr>
            <a:endParaRPr lang="ru-RU" sz="2000" spc="-484" dirty="0">
              <a:latin typeface="Times New Roman"/>
              <a:cs typeface="Times New Roman"/>
            </a:endParaRPr>
          </a:p>
          <a:p>
            <a:pPr marL="12700" marR="3977640">
              <a:lnSpc>
                <a:spcPct val="100000"/>
              </a:lnSpc>
              <a:tabLst>
                <a:tab pos="160655" algn="l"/>
              </a:tabLst>
            </a:pPr>
            <a:r>
              <a:rPr sz="2000" spc="-5" dirty="0" err="1" smtClean="0">
                <a:latin typeface="Times New Roman"/>
                <a:cs typeface="Times New Roman"/>
              </a:rPr>
              <a:t>Магистратура</a:t>
            </a:r>
            <a:r>
              <a:rPr sz="2000" spc="-5" dirty="0"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  <a:p>
            <a:pPr marL="160020" indent="-147955">
              <a:lnSpc>
                <a:spcPct val="100000"/>
              </a:lnSpc>
              <a:buChar char="-"/>
              <a:tabLst>
                <a:tab pos="160655" algn="l"/>
              </a:tabLst>
            </a:pPr>
            <a:r>
              <a:rPr sz="2000" spc="-10" dirty="0">
                <a:latin typeface="Times New Roman"/>
                <a:cs typeface="Times New Roman"/>
              </a:rPr>
              <a:t>очная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форма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обучения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года;</a:t>
            </a:r>
            <a:endParaRPr sz="2000" dirty="0">
              <a:latin typeface="Times New Roman"/>
              <a:cs typeface="Times New Roman"/>
            </a:endParaRPr>
          </a:p>
          <a:p>
            <a:pPr marL="160020" indent="-147955">
              <a:lnSpc>
                <a:spcPct val="100000"/>
              </a:lnSpc>
              <a:buChar char="-"/>
              <a:tabLst>
                <a:tab pos="160655" algn="l"/>
              </a:tabLst>
            </a:pPr>
            <a:r>
              <a:rPr sz="2000" spc="-5" dirty="0">
                <a:latin typeface="Times New Roman"/>
                <a:cs typeface="Times New Roman"/>
              </a:rPr>
              <a:t>заочная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форма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обучения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3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года.</a:t>
            </a:r>
            <a:endParaRPr sz="2000" dirty="0">
              <a:latin typeface="Times New Roman"/>
              <a:cs typeface="Times New Roman"/>
            </a:endParaRPr>
          </a:p>
          <a:p>
            <a:pPr marL="1263650">
              <a:lnSpc>
                <a:spcPct val="100000"/>
              </a:lnSpc>
              <a:spcBef>
                <a:spcPts val="1440"/>
              </a:spcBef>
            </a:pPr>
            <a:r>
              <a:rPr sz="2000" b="1" spc="-15" dirty="0">
                <a:latin typeface="Times New Roman"/>
                <a:cs typeface="Times New Roman"/>
              </a:rPr>
              <a:t>Технология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производства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переработки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с/х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продукции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Бакалавриат:</a:t>
            </a:r>
            <a:endParaRPr sz="2000" dirty="0">
              <a:latin typeface="Times New Roman"/>
              <a:cs typeface="Times New Roman"/>
            </a:endParaRPr>
          </a:p>
          <a:p>
            <a:pPr marL="160020" indent="-147955">
              <a:lnSpc>
                <a:spcPct val="100000"/>
              </a:lnSpc>
              <a:buChar char="-"/>
              <a:tabLst>
                <a:tab pos="160655" algn="l"/>
              </a:tabLst>
            </a:pPr>
            <a:r>
              <a:rPr sz="2000" spc="-10" dirty="0">
                <a:latin typeface="Times New Roman"/>
                <a:cs typeface="Times New Roman"/>
              </a:rPr>
              <a:t>очная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форма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обучения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года.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" marR="5080" algn="ctr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tx1"/>
                </a:solidFill>
              </a:rPr>
              <a:t>Направление </a:t>
            </a:r>
            <a:r>
              <a:rPr spc="-35" dirty="0">
                <a:solidFill>
                  <a:schemeClr val="tx1"/>
                </a:solidFill>
              </a:rPr>
              <a:t>подготовки </a:t>
            </a:r>
            <a:r>
              <a:rPr spc="-10" dirty="0">
                <a:solidFill>
                  <a:schemeClr val="tx1"/>
                </a:solidFill>
              </a:rPr>
              <a:t>«Агрономия» </a:t>
            </a:r>
            <a:r>
              <a:rPr spc="-78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Профиль </a:t>
            </a:r>
            <a:r>
              <a:rPr spc="-20" dirty="0">
                <a:solidFill>
                  <a:schemeClr val="tx1"/>
                </a:solidFill>
              </a:rPr>
              <a:t>«Технология </a:t>
            </a:r>
            <a:r>
              <a:rPr spc="-10" dirty="0">
                <a:solidFill>
                  <a:schemeClr val="tx1"/>
                </a:solidFill>
              </a:rPr>
              <a:t>производства </a:t>
            </a:r>
            <a:r>
              <a:rPr spc="-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продукции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растениеводства»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32" y="1772792"/>
            <a:ext cx="3672459" cy="244678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4415" y="1801367"/>
            <a:ext cx="4030344" cy="241820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32" y="4293073"/>
            <a:ext cx="3672459" cy="24485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44415" y="4293073"/>
            <a:ext cx="4062857" cy="24485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1705" y="366725"/>
            <a:ext cx="788924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2004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tx1"/>
                </a:solidFill>
              </a:rPr>
              <a:t>Направление </a:t>
            </a:r>
            <a:r>
              <a:rPr spc="-35" dirty="0">
                <a:solidFill>
                  <a:schemeClr val="tx1"/>
                </a:solidFill>
              </a:rPr>
              <a:t>подготовки </a:t>
            </a:r>
            <a:r>
              <a:rPr spc="-10" dirty="0">
                <a:solidFill>
                  <a:schemeClr val="tx1"/>
                </a:solidFill>
              </a:rPr>
              <a:t>«Агрономия» </a:t>
            </a:r>
            <a:r>
              <a:rPr spc="-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Профиль</a:t>
            </a:r>
            <a:r>
              <a:rPr spc="-35" dirty="0">
                <a:solidFill>
                  <a:schemeClr val="tx1"/>
                </a:solidFill>
              </a:rPr>
              <a:t> </a:t>
            </a:r>
            <a:r>
              <a:rPr spc="-30" dirty="0">
                <a:solidFill>
                  <a:schemeClr val="tx1"/>
                </a:solidFill>
              </a:rPr>
              <a:t>«Луговые</a:t>
            </a:r>
            <a:r>
              <a:rPr spc="-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ландшафты</a:t>
            </a:r>
            <a:r>
              <a:rPr spc="-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и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газоны»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193" y="1484757"/>
            <a:ext cx="3967734" cy="273634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6503" y="1484757"/>
            <a:ext cx="4224528" cy="273634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2193" y="4293106"/>
            <a:ext cx="3967734" cy="256489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86503" y="4293106"/>
            <a:ext cx="4224528" cy="25648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1745" y="226568"/>
            <a:ext cx="7242809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Times New Roman"/>
                <a:cs typeface="Times New Roman"/>
              </a:rPr>
              <a:t>Направление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b="1" spc="-35" dirty="0">
                <a:latin typeface="Times New Roman"/>
                <a:cs typeface="Times New Roman"/>
              </a:rPr>
              <a:t>подготовки</a:t>
            </a:r>
            <a:r>
              <a:rPr sz="3200" b="1" spc="-10" dirty="0">
                <a:latin typeface="Times New Roman"/>
                <a:cs typeface="Times New Roman"/>
              </a:rPr>
              <a:t> «Агрономия»</a:t>
            </a:r>
            <a:endParaRPr sz="32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3200" b="1" dirty="0">
                <a:latin typeface="Times New Roman"/>
                <a:cs typeface="Times New Roman"/>
              </a:rPr>
              <a:t>Профиль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spc="-15" dirty="0">
                <a:latin typeface="Times New Roman"/>
                <a:cs typeface="Times New Roman"/>
              </a:rPr>
              <a:t>«Экономика</a:t>
            </a:r>
            <a:endParaRPr sz="3200" dirty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latin typeface="Times New Roman"/>
                <a:cs typeface="Times New Roman"/>
              </a:rPr>
              <a:t>и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управление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в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агрономии»</a:t>
            </a:r>
            <a:endParaRPr sz="32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9067" y="2204847"/>
            <a:ext cx="8872220" cy="2808605"/>
            <a:chOff x="209067" y="2204847"/>
            <a:chExt cx="8872220" cy="28086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067" y="2204847"/>
              <a:ext cx="4242689" cy="28083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0760" y="2204847"/>
              <a:ext cx="4769993" cy="28083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655" algn="ctr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chemeClr val="tx1"/>
                </a:solidFill>
              </a:rPr>
              <a:t>Направление</a:t>
            </a:r>
            <a:r>
              <a:rPr spc="-55" dirty="0">
                <a:solidFill>
                  <a:schemeClr val="tx1"/>
                </a:solidFill>
              </a:rPr>
              <a:t> </a:t>
            </a:r>
            <a:r>
              <a:rPr spc="-35" dirty="0">
                <a:solidFill>
                  <a:schemeClr val="tx1"/>
                </a:solidFill>
              </a:rPr>
              <a:t>подготовки</a:t>
            </a:r>
          </a:p>
          <a:p>
            <a:pPr marL="46355" marR="5080" algn="ctr">
              <a:lnSpc>
                <a:spcPct val="100000"/>
              </a:lnSpc>
            </a:pPr>
            <a:r>
              <a:rPr spc="-10" dirty="0">
                <a:solidFill>
                  <a:schemeClr val="tx1"/>
                </a:solidFill>
              </a:rPr>
              <a:t>«Землеустройство</a:t>
            </a:r>
            <a:r>
              <a:rPr spc="-6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и</a:t>
            </a:r>
            <a:r>
              <a:rPr spc="-2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кадастры» </a:t>
            </a:r>
            <a:r>
              <a:rPr spc="-78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Профиль</a:t>
            </a:r>
            <a:r>
              <a:rPr spc="-4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«Землеустройство»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41" y="1772792"/>
            <a:ext cx="3916807" cy="261124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3515" y="1772792"/>
            <a:ext cx="3941191" cy="261124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99766" y="4434230"/>
            <a:ext cx="3424428" cy="22840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895" marR="5080" algn="ctr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chemeClr val="tx1"/>
                </a:solidFill>
              </a:rPr>
              <a:t>Направление </a:t>
            </a:r>
            <a:r>
              <a:rPr spc="-35" dirty="0">
                <a:solidFill>
                  <a:schemeClr val="tx1"/>
                </a:solidFill>
              </a:rPr>
              <a:t>подготовки </a:t>
            </a:r>
            <a:r>
              <a:rPr spc="-20" dirty="0">
                <a:solidFill>
                  <a:schemeClr val="tx1"/>
                </a:solidFill>
              </a:rPr>
              <a:t>«Технология </a:t>
            </a:r>
            <a:r>
              <a:rPr spc="-78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производства</a:t>
            </a:r>
            <a:r>
              <a:rPr spc="-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и</a:t>
            </a:r>
            <a:r>
              <a:rPr spc="-10" dirty="0">
                <a:solidFill>
                  <a:schemeClr val="tx1"/>
                </a:solidFill>
              </a:rPr>
              <a:t> переработки</a:t>
            </a:r>
          </a:p>
          <a:p>
            <a:pPr marL="36830" algn="ctr">
              <a:lnSpc>
                <a:spcPct val="100000"/>
              </a:lnSpc>
            </a:pPr>
            <a:r>
              <a:rPr spc="-10" dirty="0">
                <a:solidFill>
                  <a:schemeClr val="tx1"/>
                </a:solidFill>
              </a:rPr>
              <a:t>сельскохозяйственной</a:t>
            </a:r>
            <a:r>
              <a:rPr spc="-3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продукции»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300" y="1762886"/>
            <a:ext cx="3888486" cy="25924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2045" y="1773808"/>
            <a:ext cx="3697351" cy="258254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27757" y="4425110"/>
            <a:ext cx="3744468" cy="24328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4766" y="751077"/>
            <a:ext cx="79546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>
                <a:solidFill>
                  <a:schemeClr val="tx1"/>
                </a:solidFill>
              </a:rPr>
              <a:t>Кем</a:t>
            </a:r>
            <a:r>
              <a:rPr spc="-3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могут</a:t>
            </a:r>
            <a:r>
              <a:rPr spc="-3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работать</a:t>
            </a:r>
            <a:r>
              <a:rPr spc="-5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выпускники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академии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01" y="1778330"/>
            <a:ext cx="8914765" cy="430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7595">
              <a:lnSpc>
                <a:spcPts val="3540"/>
              </a:lnSpc>
            </a:pPr>
            <a:r>
              <a:rPr sz="3200" dirty="0">
                <a:latin typeface="Times New Roman"/>
                <a:cs typeface="Times New Roman"/>
              </a:rPr>
              <a:t>-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Агроном;</a:t>
            </a:r>
            <a:endParaRPr sz="2800" dirty="0">
              <a:latin typeface="Times New Roman"/>
              <a:cs typeface="Times New Roman"/>
            </a:endParaRPr>
          </a:p>
          <a:p>
            <a:pPr marL="51562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latin typeface="Times New Roman"/>
                <a:cs typeface="Times New Roman"/>
              </a:rPr>
              <a:t>-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Руководитель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сельскохозяйственного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предприятия;</a:t>
            </a:r>
            <a:endParaRPr sz="2800" dirty="0">
              <a:latin typeface="Times New Roman"/>
              <a:cs typeface="Times New Roman"/>
            </a:endParaRPr>
          </a:p>
          <a:p>
            <a:pPr marL="179705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- Специалист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таможенной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службы;</a:t>
            </a:r>
            <a:endParaRPr sz="2800" dirty="0">
              <a:latin typeface="Times New Roman"/>
              <a:cs typeface="Times New Roman"/>
            </a:endParaRPr>
          </a:p>
          <a:p>
            <a:pPr marL="715010" marR="5080" indent="-702945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-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Руководитель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пункта по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сертификации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оценке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качества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семян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20" dirty="0">
                <a:latin typeface="Times New Roman"/>
                <a:cs typeface="Times New Roman"/>
              </a:rPr>
              <a:t>другой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сельскохозяйственной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продукции</a:t>
            </a:r>
            <a:endParaRPr sz="2800" dirty="0">
              <a:latin typeface="Times New Roman"/>
              <a:cs typeface="Times New Roman"/>
            </a:endParaRPr>
          </a:p>
          <a:p>
            <a:pPr marL="587375" marR="578485" indent="73279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(Россельхозцентр),</a:t>
            </a:r>
            <a:r>
              <a:rPr sz="2800" spc="-10" dirty="0">
                <a:latin typeface="Times New Roman"/>
                <a:cs typeface="Times New Roman"/>
              </a:rPr>
              <a:t> карантину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растений и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растениеводческой </a:t>
            </a:r>
            <a:r>
              <a:rPr sz="2800" spc="-10" dirty="0">
                <a:latin typeface="Times New Roman"/>
                <a:cs typeface="Times New Roman"/>
              </a:rPr>
              <a:t>продукции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(Россельхознадзор);</a:t>
            </a:r>
            <a:endParaRPr sz="2800" dirty="0">
              <a:latin typeface="Times New Roman"/>
              <a:cs typeface="Times New Roman"/>
            </a:endParaRPr>
          </a:p>
          <a:p>
            <a:pPr marL="2367915" marR="90170" indent="-2185035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-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Специалист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по сортоиспытанию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сельскохозяйственных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культур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(Госсорткомиссия);</a:t>
            </a:r>
            <a:endParaRPr sz="2800" dirty="0">
              <a:latin typeface="Times New Roman"/>
              <a:cs typeface="Times New Roman"/>
            </a:endParaRPr>
          </a:p>
          <a:p>
            <a:pPr marL="6604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Times New Roman"/>
                <a:cs typeface="Times New Roman"/>
              </a:rPr>
              <a:t>-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Индивидуальный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предприниматель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5" dirty="0">
                <a:latin typeface="Times New Roman"/>
                <a:cs typeface="Times New Roman"/>
              </a:rPr>
              <a:t>сфере</a:t>
            </a:r>
            <a:r>
              <a:rPr sz="2800" spc="-10" dirty="0">
                <a:latin typeface="Times New Roman"/>
                <a:cs typeface="Times New Roman"/>
              </a:rPr>
              <a:t> АПК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229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Направления подготовки</vt:lpstr>
      <vt:lpstr>Срок обучения</vt:lpstr>
      <vt:lpstr>Направление подготовки «Агрономия»  Профиль «Технология производства  продукции растениеводства»</vt:lpstr>
      <vt:lpstr>Направление подготовки «Агрономия»  Профиль «Луговые ландшафты и газоны»</vt:lpstr>
      <vt:lpstr>Презентация PowerPoint</vt:lpstr>
      <vt:lpstr>Направление подготовки «Землеустройство и кадастры»  Профиль «Землеустройство»</vt:lpstr>
      <vt:lpstr>Направление подготовки «Технология  производства и переработки сельскохозяйственной продукции»</vt:lpstr>
      <vt:lpstr>Кем могут работать выпускники академии</vt:lpstr>
      <vt:lpstr>Наши 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Факультет агротехнологий и агробизнеса</dc:title>
  <dc:creator>комп 7</dc:creator>
  <cp:lastModifiedBy>комп10</cp:lastModifiedBy>
  <cp:revision>2</cp:revision>
  <dcterms:created xsi:type="dcterms:W3CDTF">2022-03-18T13:17:02Z</dcterms:created>
  <dcterms:modified xsi:type="dcterms:W3CDTF">2023-01-25T10:40:11Z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2022-03-18T00:00:00Z</vt:filetime>
  </property>
</Properties>
</file>