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6" r:id="rId11"/>
    <p:sldId id="269" r:id="rId12"/>
    <p:sldId id="267" r:id="rId13"/>
    <p:sldId id="268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4A1E"/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k@ivgsha.r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Р А В И Л А  П Р И Е М А 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обучение по специальностям/направлениям подготовки высшего образования </a:t>
            </a:r>
            <a:b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Ивановскую ГСХА 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2790" y="1196752"/>
            <a:ext cx="6048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Ивановская ГСХА </a:t>
            </a:r>
          </a:p>
        </p:txBody>
      </p:sp>
    </p:spTree>
    <p:extLst>
      <p:ext uri="{BB962C8B-B14F-4D97-AF65-F5344CB8AC3E}">
        <p14:creationId xmlns:p14="http://schemas.microsoft.com/office/powerpoint/2010/main" val="219668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4246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обучение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64246" y="4941168"/>
            <a:ext cx="2304256" cy="1152128"/>
          </a:xfrm>
          <a:prstGeom prst="flowChartProcess">
            <a:avLst/>
          </a:prstGeom>
          <a:solidFill>
            <a:schemeClr val="accent3">
              <a:lumMod val="50000"/>
              <a:alpha val="2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Абитуриент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6604854" y="4941168"/>
            <a:ext cx="2160240" cy="1152128"/>
          </a:xfrm>
          <a:prstGeom prst="flowChartProcess">
            <a:avLst/>
          </a:prstGeom>
          <a:solidFill>
            <a:schemeClr val="accent3">
              <a:lumMod val="50000"/>
              <a:alpha val="2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Академия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277323" y="2204864"/>
            <a:ext cx="2628292" cy="1224136"/>
          </a:xfrm>
          <a:prstGeom prst="flowChartProcess">
            <a:avLst/>
          </a:prstGeom>
          <a:solidFill>
            <a:schemeClr val="accent3">
              <a:lumMod val="50000"/>
              <a:alpha val="2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Предприятие-работодатель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768502" y="3429000"/>
            <a:ext cx="508821" cy="1512168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904148" y="3429000"/>
            <a:ext cx="684076" cy="1512168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3"/>
            <a:endCxn id="6" idx="1"/>
          </p:cNvCxnSpPr>
          <p:nvPr/>
        </p:nvCxnSpPr>
        <p:spPr>
          <a:xfrm>
            <a:off x="2768502" y="5517232"/>
            <a:ext cx="3836352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41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17632" cy="5400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обучение</a:t>
            </a:r>
            <a:b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Определиться с направлением </a:t>
            </a:r>
            <a:b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заинтересованную организацию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Заключить договор о целевом обучении с организацией</a:t>
            </a:r>
            <a:b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Подать документы в приемную комиссию академии</a:t>
            </a:r>
            <a:b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Участвовать в конкурсе в рамках целевого приема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4230547" y="1916832"/>
            <a:ext cx="648072" cy="576064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11960" y="2924944"/>
            <a:ext cx="648072" cy="576064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11960" y="4255922"/>
            <a:ext cx="648072" cy="576064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211960" y="5301208"/>
            <a:ext cx="648072" cy="576064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54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535661"/>
            <a:ext cx="8229600" cy="72008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Плюсы целевого обучения</a:t>
            </a:r>
            <a:endParaRPr lang="ru-RU" sz="36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916832"/>
            <a:ext cx="7416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бесплатное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гарантированное трудоустройство после окончания вуза;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оступление по отдельному конкурсу;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от будущего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 (стипендия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общежитие, оплата проезда и т. д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работодателя в учебном процессе (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мест производственной практики, преддипломной практики и т.д.);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олучение специальности, востребованной на рынке труда. </a:t>
            </a:r>
          </a:p>
        </p:txBody>
      </p:sp>
    </p:spTree>
    <p:extLst>
      <p:ext uri="{BB962C8B-B14F-4D97-AF65-F5344CB8AC3E}">
        <p14:creationId xmlns:p14="http://schemas.microsoft.com/office/powerpoint/2010/main" val="9058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72008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Квоты приема на целевое обучение</a:t>
            </a:r>
            <a:endParaRPr lang="ru-RU" sz="36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97888"/>
              </p:ext>
            </p:extLst>
          </p:nvPr>
        </p:nvGraphicFramePr>
        <p:xfrm>
          <a:off x="899592" y="1844824"/>
          <a:ext cx="7560839" cy="430432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94671"/>
                <a:gridCol w="1109785"/>
                <a:gridCol w="1021094"/>
                <a:gridCol w="1162796"/>
                <a:gridCol w="1272493"/>
              </a:tblGrid>
              <a:tr h="71204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подготовки/специальности</a:t>
                      </a:r>
                    </a:p>
                    <a:p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 целевая квота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Заочная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 целевая квота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204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питания животного происхождения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18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Агроинженерия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Агрономия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производства и переработки с/х продукции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Ветеринарно-санитарная экспертиза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Зоотехния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Ветеринария</a:t>
                      </a:r>
                      <a:endParaRPr lang="ru-RU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443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18864" y="908720"/>
            <a:ext cx="8229600" cy="72008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2060848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академии – 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ivgsha.ru</a:t>
            </a:r>
          </a:p>
          <a:p>
            <a:pPr algn="ctr"/>
            <a:endParaRPr lang="ru-RU" sz="3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ctr">
              <a:buNone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8(4932)32-85-84, </a:t>
            </a: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ctr">
              <a:buNone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 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pk@ivgsha.ru</a:t>
            </a: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ctr">
              <a:buNone/>
            </a:pPr>
            <a:endParaRPr lang="ru-RU" sz="3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ctr">
              <a:buNone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Иваново, ул. Советская, д. 45, </a:t>
            </a:r>
          </a:p>
          <a:p>
            <a:pPr marL="177800" indent="0" algn="ctr">
              <a:buNone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235</a:t>
            </a:r>
            <a:endParaRPr lang="en-US" sz="3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>
              <a:buNone/>
            </a:pPr>
            <a:endParaRPr lang="en-US" sz="2800" b="1" dirty="0">
              <a:solidFill>
                <a:srgbClr val="3B4A1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907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3" y="54868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мест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92" y="1340768"/>
            <a:ext cx="7699375" cy="490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727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4173" y="476672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Предметы, которые нужно сдавать в форме ЕГЭ </a:t>
            </a:r>
            <a:b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выпускникам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школ, колледжей и вузов</a:t>
            </a:r>
          </a:p>
          <a:p>
            <a:endParaRPr lang="ru-RU" sz="20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012130"/>
              </p:ext>
            </p:extLst>
          </p:nvPr>
        </p:nvGraphicFramePr>
        <p:xfrm>
          <a:off x="611560" y="1276312"/>
          <a:ext cx="8064897" cy="53340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688299"/>
                <a:gridCol w="2688299"/>
                <a:gridCol w="2688299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подготовки/специальности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Обязательные предметы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 по выбору 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501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питания животного происхождения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(профиль)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Биология/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</a:p>
                  </a:txBody>
                  <a:tcPr/>
                </a:tc>
              </a:tr>
              <a:tr h="37610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Землеустройство и кадастры;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Агроинженерия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(профиль)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Физика/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</a:p>
                  </a:txBody>
                  <a:tcPr/>
                </a:tc>
              </a:tr>
              <a:tr h="235565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Агрохимия и агропочвоведение;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Агрономия;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производства и переработки с/х продукции;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Ветеринарно-санитарная экспертиза;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Зоотехния;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Ветеринария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  <a:p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Химия/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(профиль)</a:t>
                      </a:r>
                    </a:p>
                    <a:p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082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(профиль)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Обществознание/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72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5152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Предметы, которые нужно сдавать в форме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вступительных испытаний в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году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выпускникам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колледжей</a:t>
            </a:r>
            <a:b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072768"/>
              </p:ext>
            </p:extLst>
          </p:nvPr>
        </p:nvGraphicFramePr>
        <p:xfrm>
          <a:off x="971600" y="1628800"/>
          <a:ext cx="7632848" cy="46024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816424"/>
                <a:gridCol w="381642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подготовки/специальности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Вступительные испытания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питания животного происхождения;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Ветеринарно-санитарная экспертиза;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Зоотехния;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Ветеринария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Прикладная математика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в сельском хозяйстве</a:t>
                      </a:r>
                    </a:p>
                  </a:txBody>
                  <a:tcPr/>
                </a:tc>
              </a:tr>
              <a:tr h="58053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Землеустройство и кадастры;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Агроинженерия</a:t>
                      </a:r>
                    </a:p>
                    <a:p>
                      <a:endParaRPr lang="ru-RU" sz="16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Прикладная математика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Инженерная физика</a:t>
                      </a:r>
                    </a:p>
                  </a:txBody>
                  <a:tcPr/>
                </a:tc>
              </a:tr>
              <a:tr h="104478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Агрохимия и агропочвоведение;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Агрономия;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производства и переработки с/х продукции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в сельском хозяйстве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Прикладная математика</a:t>
                      </a:r>
                    </a:p>
                    <a:p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053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Прикладная математика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с основами экономики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56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1500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Минимальные баллы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ЕГЭ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вступительным испытаниям,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поступления 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785251"/>
              </p:ext>
            </p:extLst>
          </p:nvPr>
        </p:nvGraphicFramePr>
        <p:xfrm>
          <a:off x="899592" y="2132856"/>
          <a:ext cx="7560840" cy="416359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896544"/>
                <a:gridCol w="2664296"/>
              </a:tblGrid>
              <a:tr h="46256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721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(профиль)</a:t>
                      </a:r>
                      <a:r>
                        <a:rPr lang="ru-RU" sz="20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Прикладная математика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721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r>
                        <a:rPr lang="ru-RU" sz="20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в сельском хозяйстве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949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721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Инженерная физика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738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r>
                        <a:rPr lang="ru-RU" sz="20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ИКТ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57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с основами экономики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21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92088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</a:t>
            </a:r>
            <a:b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6769" y="2268495"/>
            <a:ext cx="21112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Баллы ЕГЭ или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вступительных  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испытаний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6709" y="2060848"/>
            <a:ext cx="21097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Баллы за 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</a:t>
            </a:r>
          </a:p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остижения 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(максимальная 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 баллов)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9" name="Плюс 8"/>
          <p:cNvSpPr/>
          <p:nvPr/>
        </p:nvSpPr>
        <p:spPr>
          <a:xfrm>
            <a:off x="4211960" y="2361945"/>
            <a:ext cx="756084" cy="828765"/>
          </a:xfrm>
          <a:prstGeom prst="mathPl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3B4A1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1961" y="4343167"/>
            <a:ext cx="805194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 или диплом СПО с отличием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баллов</a:t>
            </a:r>
          </a:p>
          <a:p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Золотой, серебряный или бронзовый знак ГТО – 5 баллов</a:t>
            </a:r>
          </a:p>
          <a:p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78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86290" y="260648"/>
            <a:ext cx="8229600" cy="99898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</a:t>
            </a:r>
            <a:b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поступления</a:t>
            </a:r>
            <a:endParaRPr lang="ru-RU" sz="36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документы: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паспорт;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ттестат или диплом;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СНИЛС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документы: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документы, подтверждающие индивидуальные достижения;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 подтверждающие льготы (особые права);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фотографии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шт. 3х4 см (предоставляются при зачислении)</a:t>
            </a:r>
          </a:p>
        </p:txBody>
      </p:sp>
    </p:spTree>
    <p:extLst>
      <p:ext uri="{BB962C8B-B14F-4D97-AF65-F5344CB8AC3E}">
        <p14:creationId xmlns:p14="http://schemas.microsoft.com/office/powerpoint/2010/main" val="237672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99898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подать </a:t>
            </a:r>
            <a:b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для поступления?</a:t>
            </a:r>
            <a:endParaRPr lang="ru-RU" sz="36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78271" y="2348880"/>
            <a:ext cx="8964488" cy="3418351"/>
          </a:xfrm>
        </p:spPr>
        <p:txBody>
          <a:bodyPr>
            <a:normAutofit/>
          </a:bodyPr>
          <a:lstStyle/>
          <a:p>
            <a:r>
              <a:rPr lang="ru-RU" sz="3000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Суперсервис</a:t>
            </a:r>
            <a:r>
              <a:rPr lang="ru-RU" sz="3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«Поступление в вуз </a:t>
            </a:r>
            <a:r>
              <a:rPr lang="ru-RU" sz="3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онлайн» - </a:t>
            </a: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gosuslugi.ru</a:t>
            </a:r>
            <a:endParaRPr lang="ru-RU" sz="3000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ru-RU" sz="3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Академии </a:t>
            </a:r>
            <a:r>
              <a:rPr lang="ru-RU" sz="3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ivgsha.ru</a:t>
            </a:r>
            <a:endParaRPr lang="ru-RU" sz="3000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Приемная комиссия – г. Иваново, ул. Советская, 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45, кабинет № 235</a:t>
            </a:r>
          </a:p>
          <a:p>
            <a:r>
              <a:rPr lang="ru-RU" sz="3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Почта РФ - 153012, </a:t>
            </a:r>
            <a:r>
              <a:rPr lang="ru-RU" sz="3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Иваново, </a:t>
            </a:r>
            <a:r>
              <a:rPr lang="ru-RU" sz="3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Советская</a:t>
            </a:r>
            <a:r>
              <a:rPr lang="ru-RU" sz="3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д. </a:t>
            </a:r>
            <a:r>
              <a:rPr lang="ru-RU" sz="3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endParaRPr lang="ru-RU" sz="30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79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2008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приема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  <a:endParaRPr lang="ru-RU" sz="36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45900" y="1556792"/>
            <a:ext cx="4464496" cy="792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приема документов </a:t>
            </a:r>
          </a:p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июня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32743" y="2636912"/>
            <a:ext cx="7290810" cy="17281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приема документов (на бюджетной основе)</a:t>
            </a:r>
          </a:p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ЕГЭ               ВИ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очной форме                                   25 июля         15 июля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заочной форме                               26 августа      12 августа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42618" y="4653136"/>
            <a:ext cx="7290810" cy="1872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приема документов (на платной основе)</a:t>
            </a:r>
          </a:p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ЕГЭ                 ВИ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очной форме                                   26 августа     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очно-заочной форме                      26 августа      12 августа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заочной форме                               26 августа       12 августа</a:t>
            </a:r>
          </a:p>
        </p:txBody>
      </p:sp>
    </p:spTree>
    <p:extLst>
      <p:ext uri="{BB962C8B-B14F-4D97-AF65-F5344CB8AC3E}">
        <p14:creationId xmlns:p14="http://schemas.microsoft.com/office/powerpoint/2010/main" val="133184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563</Words>
  <Application>Microsoft Office PowerPoint</Application>
  <PresentationFormat>Экран (4:3)</PresentationFormat>
  <Paragraphs>177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 Р А В И Л А  П Р И Е М А  на обучение по специальностям/направлениям подготовки высшего образования  в Ивановскую ГСХА </vt:lpstr>
      <vt:lpstr>Презентация PowerPoint</vt:lpstr>
      <vt:lpstr>Презентация PowerPoint</vt:lpstr>
      <vt:lpstr>Предметы, которые нужно сдавать в форме вступительных испытаний в 2022 году выпускникам колледжей </vt:lpstr>
      <vt:lpstr>Минимальные баллы по ЕГЭ  и вступительным испытаниям,  необходимые для поступления </vt:lpstr>
      <vt:lpstr>Индивидуальные  достижения</vt:lpstr>
      <vt:lpstr>Перечень документов  для поступления</vt:lpstr>
      <vt:lpstr>Как можно подать  документы для поступления?</vt:lpstr>
      <vt:lpstr>Сроки приема документов</vt:lpstr>
      <vt:lpstr>Целевое обучение</vt:lpstr>
      <vt:lpstr>Целевое обучение  Определиться с направлением   Найти заинтересованную организацию 1 Заключить договор о целевом обучении с организацией 1 Подать документы в приемную комиссию академии 0 Участвовать в конкурсе в рамках целевого приема </vt:lpstr>
      <vt:lpstr>Плюсы целевого обучения</vt:lpstr>
      <vt:lpstr>Квоты приема на целевое обучение</vt:lpstr>
      <vt:lpstr>Наши контакты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Факультет агротехнологий и агробизнеса</dc:title>
  <dc:creator>комп 7</dc:creator>
  <cp:lastModifiedBy>комп10</cp:lastModifiedBy>
  <cp:revision>151</cp:revision>
  <dcterms:created xsi:type="dcterms:W3CDTF">2021-12-28T09:58:16Z</dcterms:created>
  <dcterms:modified xsi:type="dcterms:W3CDTF">2022-06-02T11:19:23Z</dcterms:modified>
</cp:coreProperties>
</file>