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3" r:id="rId3"/>
    <p:sldId id="260" r:id="rId4"/>
    <p:sldId id="282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64" r:id="rId13"/>
    <p:sldId id="279" r:id="rId14"/>
    <p:sldId id="280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B858B"/>
    <a:srgbClr val="10B8C0"/>
    <a:srgbClr val="47B0B3"/>
    <a:srgbClr val="0D9CA3"/>
    <a:srgbClr val="15E1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5090" autoAdjust="0"/>
  </p:normalViewPr>
  <p:slideViewPr>
    <p:cSldViewPr snapToGrid="0">
      <p:cViewPr varScale="1">
        <p:scale>
          <a:sx n="85" d="100"/>
          <a:sy n="85" d="100"/>
        </p:scale>
        <p:origin x="-96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1A46FD9-1530-4FA8-888B-1EBB40BCDD0F}" type="datetime1">
              <a:rPr lang="ru-RU" smtClean="0"/>
              <a:pPr rtl="0"/>
              <a:t>18.11.2019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2E93-9563-4AA4-85E5-C1D3948001C5}" type="datetime1">
              <a:rPr lang="ru-RU" smtClean="0"/>
              <a:pPr/>
              <a:t>18.11.2019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DDBACE-0F8F-43FD-98F0-DEE13552DADA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455722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005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7370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951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3812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0817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FDDBACE-0F8F-43FD-98F0-DEE13552DADA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762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1909425" cy="6584950"/>
          </a:xfrm>
          <a:solidFill>
            <a:schemeClr val="accent4">
              <a:lumMod val="50000"/>
            </a:schemeClr>
          </a:solidFill>
        </p:spPr>
        <p:txBody>
          <a:bodyPr lIns="1080000" tIns="0" bIns="0"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 </a:t>
            </a:r>
            <a:br>
              <a:rPr lang="ru-RU" noProof="0" dirty="0"/>
            </a:br>
            <a:r>
              <a:rPr lang="ru-RU" noProof="0" dirty="0"/>
              <a:t>Отправьте на задний план для </a:t>
            </a:r>
          </a:p>
          <a:p>
            <a:pPr rtl="0"/>
            <a:r>
              <a:rPr lang="ru-RU" noProof="0" dirty="0"/>
              <a:t>получения эффекта наложения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4EDCBE8D-BCDE-43F2-9C37-386C3705A5C2}"/>
              </a:ext>
            </a:extLst>
          </p:cNvPr>
          <p:cNvSpPr/>
          <p:nvPr userDrawn="1"/>
        </p:nvSpPr>
        <p:spPr>
          <a:xfrm>
            <a:off x="5277678" y="136800"/>
            <a:ext cx="5676382" cy="6584675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783424E-B9B3-4D58-988A-26DEDF734F4E}"/>
              </a:ext>
            </a:extLst>
          </p:cNvPr>
          <p:cNvSpPr/>
          <p:nvPr userDrawn="1"/>
        </p:nvSpPr>
        <p:spPr>
          <a:xfrm>
            <a:off x="0" y="0"/>
            <a:ext cx="10954058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332BBED-D126-4DCA-9557-B488A96E405F}"/>
              </a:ext>
            </a:extLst>
          </p:cNvPr>
          <p:cNvSpPr/>
          <p:nvPr userDrawn="1"/>
        </p:nvSpPr>
        <p:spPr>
          <a:xfrm>
            <a:off x="0" y="6721475"/>
            <a:ext cx="10954058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3673AE6F-1F65-4C50-B8BB-3CE8E3C0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4" name="Текст 4">
            <a:extLst>
              <a:ext uri="{FF2B5EF4-FFF2-40B4-BE49-F238E27FC236}">
                <a16:creationId xmlns="" xmlns:a16="http://schemas.microsoft.com/office/drawing/2014/main" id="{C0299E33-978D-4B8A-9AC7-FC3F151DA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1968" y="3314505"/>
            <a:ext cx="3069500" cy="305190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rtlCol="0"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3360" y="3314701"/>
            <a:ext cx="3069500" cy="3051192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Добавление нижнего колонтитула</a:t>
            </a:r>
          </a:p>
        </p:txBody>
      </p:sp>
      <p:sp>
        <p:nvSpPr>
          <p:cNvPr id="15" name="Номер слайда 6">
            <a:extLst>
              <a:ext uri="{FF2B5EF4-FFF2-40B4-BE49-F238E27FC236}">
                <a16:creationId xmlns="" xmlns:a16="http://schemas.microsoft.com/office/drawing/2014/main" id="{03A8A6E9-DFE7-C84C-8C6D-E32D8A663AA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47237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ие числа, вариант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1800" y="1593150"/>
            <a:ext cx="4348065" cy="434806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Название раздела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00023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=""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832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=""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559" y="1864921"/>
            <a:ext cx="3804522" cy="3804522"/>
          </a:xfrm>
          <a:prstGeom prst="ellipse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=""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20011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2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=""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3582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54997" y="2207063"/>
            <a:ext cx="3120238" cy="3120238"/>
          </a:xfrm>
          <a:prstGeom prst="ellipse">
            <a:avLst/>
          </a:prstGeom>
          <a:solidFill>
            <a:schemeClr val="accent3">
              <a:alpha val="10000"/>
            </a:schemeClr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 rtl="0"/>
            <a:r>
              <a:rPr lang="ru-RU" noProof="0" dirty="0"/>
              <a:t>Заголовок раздела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=""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63617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3</a:t>
            </a:r>
          </a:p>
        </p:txBody>
      </p:sp>
      <p:sp>
        <p:nvSpPr>
          <p:cNvPr id="15" name="Текст 9">
            <a:extLst>
              <a:ext uri="{FF2B5EF4-FFF2-40B4-BE49-F238E27FC236}">
                <a16:creationId xmlns=""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25116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раздела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6" name="Номер слайда 6">
            <a:extLst>
              <a:ext uri="{FF2B5EF4-FFF2-40B4-BE49-F238E27FC236}">
                <a16:creationId xmlns="" xmlns:a16="http://schemas.microsoft.com/office/drawing/2014/main" id="{40258D63-D809-EE49-BCDD-8D6306004AEE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387764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ранство для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5503617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52910"/>
            <a:ext cx="1014323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5">
            <a:extLst>
              <a:ext uri="{FF2B5EF4-FFF2-40B4-BE49-F238E27FC236}">
                <a16:creationId xmlns=""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3617" y="1069941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квадранта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=""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617" y="5983879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квадранта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=""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квадранта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=""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5235" y="3354600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квадранта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3" name="Номер слайда 6">
            <a:extLst>
              <a:ext uri="{FF2B5EF4-FFF2-40B4-BE49-F238E27FC236}">
                <a16:creationId xmlns="" xmlns:a16="http://schemas.microsoft.com/office/drawing/2014/main" id="{AA059022-81BB-3141-9DC1-6E855A13A2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243036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="" xmlns:a16="http://schemas.microsoft.com/office/drawing/2014/main" id="{02DBE11B-8F8E-48E5-9449-E6E9E355DA0F}"/>
              </a:ext>
            </a:extLst>
          </p:cNvPr>
          <p:cNvSpPr/>
          <p:nvPr userDrawn="1"/>
        </p:nvSpPr>
        <p:spPr>
          <a:xfrm flipH="1">
            <a:off x="3570526" y="1945687"/>
            <a:ext cx="254382" cy="284625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43801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Название раздела 2</a:t>
            </a:r>
          </a:p>
        </p:txBody>
      </p:sp>
      <p:sp>
        <p:nvSpPr>
          <p:cNvPr id="8" name="Объект 2">
            <a:extLst>
              <a:ext uri="{FF2B5EF4-FFF2-40B4-BE49-F238E27FC236}">
                <a16:creationId xmlns=""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43801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="" xmlns:a16="http://schemas.microsoft.com/office/drawing/2014/main" id="{6EF06703-92AF-44B7-8CE1-044DD2093118}"/>
              </a:ext>
            </a:extLst>
          </p:cNvPr>
          <p:cNvSpPr/>
          <p:nvPr userDrawn="1"/>
        </p:nvSpPr>
        <p:spPr>
          <a:xfrm flipH="1">
            <a:off x="7182327" y="1945687"/>
            <a:ext cx="254382" cy="284625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655602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Заголовок раздела 3</a:t>
            </a:r>
          </a:p>
        </p:txBody>
      </p:sp>
      <p:sp>
        <p:nvSpPr>
          <p:cNvPr id="9" name="Объект 2">
            <a:extLst>
              <a:ext uri="{FF2B5EF4-FFF2-40B4-BE49-F238E27FC236}">
                <a16:creationId xmlns=""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5602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3" name="Номер слайда 6">
            <a:extLst>
              <a:ext uri="{FF2B5EF4-FFF2-40B4-BE49-F238E27FC236}">
                <a16:creationId xmlns="" xmlns:a16="http://schemas.microsoft.com/office/drawing/2014/main" id="{B1CB22CF-1587-E74F-B211-A50F838025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470484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cxnSp>
        <p:nvCxnSpPr>
          <p:cNvPr id="13" name="Прямая со стрелкой 12">
            <a:extLst>
              <a:ext uri="{FF2B5EF4-FFF2-40B4-BE49-F238E27FC236}">
                <a16:creationId xmlns=""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029017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91884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=""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=""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56084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=""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=""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=""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=""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=""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=""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=""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=""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=""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=""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=""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=""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=""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=""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=""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=""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=""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=""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=""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606680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rtlCol="0" anchor="t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 элемента</a:t>
            </a:r>
          </a:p>
        </p:txBody>
      </p:sp>
      <p:sp>
        <p:nvSpPr>
          <p:cNvPr id="41" name="Текст 36">
            <a:extLst>
              <a:ext uri="{FF2B5EF4-FFF2-40B4-BE49-F238E27FC236}">
                <a16:creationId xmlns=""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658409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месяц, год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8" name="Номер слайда 6">
            <a:extLst>
              <a:ext uri="{FF2B5EF4-FFF2-40B4-BE49-F238E27FC236}">
                <a16:creationId xmlns="" xmlns:a16="http://schemas.microsoft.com/office/drawing/2014/main" id="{C4B93A79-C848-FB4C-BF10-00BE7B66F061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909005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команды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38" name="Рисунок 4">
            <a:extLst>
              <a:ext uri="{FF2B5EF4-FFF2-40B4-BE49-F238E27FC236}">
                <a16:creationId xmlns="" xmlns:a16="http://schemas.microsoft.com/office/drawing/2014/main" id="{EC13E70C-589A-40D0-83ED-C913136ACD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39" name="Текст 8">
            <a:extLst>
              <a:ext uri="{FF2B5EF4-FFF2-40B4-BE49-F238E27FC236}">
                <a16:creationId xmlns=""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=""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44" name="Рисунок 4">
            <a:extLst>
              <a:ext uri="{FF2B5EF4-FFF2-40B4-BE49-F238E27FC236}">
                <a16:creationId xmlns="" xmlns:a16="http://schemas.microsoft.com/office/drawing/2014/main" id="{45BB7166-E008-49D6-8450-A5312FEF5DA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45" name="Текст 8">
            <a:extLst>
              <a:ext uri="{FF2B5EF4-FFF2-40B4-BE49-F238E27FC236}">
                <a16:creationId xmlns=""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=""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  <p:sp>
        <p:nvSpPr>
          <p:cNvPr id="47" name="Текст 8">
            <a:extLst>
              <a:ext uri="{FF2B5EF4-FFF2-40B4-BE49-F238E27FC236}">
                <a16:creationId xmlns=""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48" name="Рисунок 4">
            <a:extLst>
              <a:ext uri="{FF2B5EF4-FFF2-40B4-BE49-F238E27FC236}">
                <a16:creationId xmlns="" xmlns:a16="http://schemas.microsoft.com/office/drawing/2014/main" id="{B8CCF0D9-2E35-46E1-9212-1B3509896D2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794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=""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=""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Должность</a:t>
            </a:r>
          </a:p>
        </p:txBody>
      </p:sp>
      <p:sp>
        <p:nvSpPr>
          <p:cNvPr id="18" name="Номер слайда 6">
            <a:extLst>
              <a:ext uri="{FF2B5EF4-FFF2-40B4-BE49-F238E27FC236}">
                <a16:creationId xmlns="" xmlns:a16="http://schemas.microsoft.com/office/drawing/2014/main" id="{AE8F62FC-AFDE-3E45-856E-4C504FC42FEC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3212643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частники команд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28" name="Рисунок 15">
            <a:extLst>
              <a:ext uri="{FF2B5EF4-FFF2-40B4-BE49-F238E27FC236}">
                <a16:creationId xmlns="" xmlns:a16="http://schemas.microsoft.com/office/drawing/2014/main" id="{12424001-B070-42CA-89F1-75B99FC8EDE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92656" y="2256300"/>
            <a:ext cx="1217130" cy="1217130"/>
          </a:xfrm>
          <a:noFill/>
          <a:ln w="1270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29" name="Рисунок 15">
            <a:extLst>
              <a:ext uri="{FF2B5EF4-FFF2-40B4-BE49-F238E27FC236}">
                <a16:creationId xmlns="" xmlns:a16="http://schemas.microsoft.com/office/drawing/2014/main" id="{06D803D4-7F73-49F7-9CC0-E376C2AB01D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060200" y="2256300"/>
            <a:ext cx="1217130" cy="1217130"/>
          </a:xfrm>
          <a:noFill/>
          <a:ln w="12700" cap="sq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6" name="Текст 8">
            <a:extLst>
              <a:ext uri="{FF2B5EF4-FFF2-40B4-BE49-F238E27FC236}">
                <a16:creationId xmlns=""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34954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=""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42861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30" name="Рисунок 15">
            <a:extLst>
              <a:ext uri="{FF2B5EF4-FFF2-40B4-BE49-F238E27FC236}">
                <a16:creationId xmlns="" xmlns:a16="http://schemas.microsoft.com/office/drawing/2014/main" id="{55A4F561-30F1-443F-9FFB-05E1EC71524E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627744" y="2256300"/>
            <a:ext cx="1217130" cy="1217130"/>
          </a:xfrm>
          <a:noFill/>
          <a:ln w="12700" cap="sq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02499" y="2418150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=""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02499" y="3118312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4" name="Рисунок 15">
            <a:extLst>
              <a:ext uri="{FF2B5EF4-FFF2-40B4-BE49-F238E27FC236}">
                <a16:creationId xmlns="" xmlns:a16="http://schemas.microsoft.com/office/drawing/2014/main" id="{E9836B2F-D2CC-4A47-A3FE-016E92B80252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92656" y="4023015"/>
            <a:ext cx="1217130" cy="1217130"/>
          </a:xfrm>
          <a:noFill/>
          <a:ln w="12700" cap="sq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2" name="Текст 8">
            <a:extLst>
              <a:ext uri="{FF2B5EF4-FFF2-40B4-BE49-F238E27FC236}">
                <a16:creationId xmlns=""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53" name="Текст 10">
            <a:extLst>
              <a:ext uri="{FF2B5EF4-FFF2-40B4-BE49-F238E27FC236}">
                <a16:creationId xmlns=""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5" name="Рисунок 15">
            <a:extLst>
              <a:ext uri="{FF2B5EF4-FFF2-40B4-BE49-F238E27FC236}">
                <a16:creationId xmlns="" xmlns:a16="http://schemas.microsoft.com/office/drawing/2014/main" id="{02EC6DDF-472F-47FF-AB50-84DEB99BB340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60200" y="4023015"/>
            <a:ext cx="1217130" cy="1217130"/>
          </a:xfrm>
          <a:noFill/>
          <a:ln w="12700" cap="sq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7" name="Текст 8">
            <a:extLst>
              <a:ext uri="{FF2B5EF4-FFF2-40B4-BE49-F238E27FC236}">
                <a16:creationId xmlns=""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434954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=""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42861" y="4885027"/>
            <a:ext cx="1572736" cy="355118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6" name="Рисунок 15">
            <a:extLst>
              <a:ext uri="{FF2B5EF4-FFF2-40B4-BE49-F238E27FC236}">
                <a16:creationId xmlns="" xmlns:a16="http://schemas.microsoft.com/office/drawing/2014/main" id="{B6BBF386-2A9D-4CE1-BEA4-F34ECCB54C5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627744" y="4023015"/>
            <a:ext cx="1217130" cy="1217130"/>
          </a:xfrm>
          <a:noFill/>
          <a:ln w="12700" cap="sq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9" name="Текст 8">
            <a:extLst>
              <a:ext uri="{FF2B5EF4-FFF2-40B4-BE49-F238E27FC236}">
                <a16:creationId xmlns=""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02499" y="4184865"/>
            <a:ext cx="1572736" cy="656544"/>
          </a:xfrm>
        </p:spPr>
        <p:txBody>
          <a:bodyPr tIns="0" bIns="0" rtlCol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=""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02499" y="4885027"/>
            <a:ext cx="1572736" cy="355118"/>
          </a:xfrm>
        </p:spPr>
        <p:txBody>
          <a:bodyPr rtlCol="0"/>
          <a:lstStyle>
            <a:lvl1pPr marL="0" indent="0" algn="l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Номер слайда 6">
            <a:extLst>
              <a:ext uri="{FF2B5EF4-FFF2-40B4-BE49-F238E27FC236}">
                <a16:creationId xmlns="" xmlns:a16="http://schemas.microsoft.com/office/drawing/2014/main" id="{694CD2E2-CA8B-354D-8563-5AC361B78B27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321289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93E3A8D-44B7-4CCB-AEEA-A0EF560F15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1734501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Добавление нижнего колонтитула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05CD2AAA-246C-4A45-BE24-C1A9DB1D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05A0092-7256-3C4E-857B-D93B1A8D2C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8" name="Объект 2">
            <a:extLst>
              <a:ext uri="{FF2B5EF4-FFF2-40B4-BE49-F238E27FC236}">
                <a16:creationId xmlns="" xmlns:a16="http://schemas.microsoft.com/office/drawing/2014/main" id="{109829B2-67B8-42AF-A8F6-0483C504E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97204"/>
            <a:ext cx="4865864" cy="497975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9" name="Объект 3">
            <a:extLst>
              <a:ext uri="{FF2B5EF4-FFF2-40B4-BE49-F238E27FC236}">
                <a16:creationId xmlns="" xmlns:a16="http://schemas.microsoft.com/office/drawing/2014/main" id="{D0953015-A379-403E-8191-D885E217C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9372" y="1197204"/>
            <a:ext cx="4865864" cy="497975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891552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24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3617" y="1152000"/>
            <a:ext cx="3240000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5235" y="1152000"/>
            <a:ext cx="3240000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BC3A1E70-888C-457D-AFFC-B6844C5A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9" name="Номер слайда 6">
            <a:extLst>
              <a:ext uri="{FF2B5EF4-FFF2-40B4-BE49-F238E27FC236}">
                <a16:creationId xmlns="" xmlns:a16="http://schemas.microsoft.com/office/drawing/2014/main" id="{DB8ADDC7-03DF-504A-BCB2-CD59459CCF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265438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 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EC9DDC4F-A427-4A89-A8C8-29E5B3636915}"/>
              </a:ext>
            </a:extLst>
          </p:cNvPr>
          <p:cNvGrpSpPr/>
          <p:nvPr userDrawn="1"/>
        </p:nvGrpSpPr>
        <p:grpSpPr>
          <a:xfrm>
            <a:off x="5277678" y="0"/>
            <a:ext cx="5676382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2116DDCD-23BC-4768-B673-35E1C415BFCE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290EB2DE-F6E9-449A-BC72-D4F6DBBB6343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rtlCol="0" anchor="ctr"/>
          <a:lstStyle>
            <a:lvl1pPr marL="0" indent="0" algn="l" rtl="0">
              <a:lnSpc>
                <a:spcPct val="100000"/>
              </a:lnSpc>
              <a:spcBef>
                <a:spcPts val="0"/>
              </a:spcBef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 </a:t>
            </a:r>
            <a:br>
              <a:rPr lang="ru-RU" noProof="0" dirty="0"/>
            </a:br>
            <a:r>
              <a:rPr lang="ru-RU" noProof="0" dirty="0"/>
              <a:t>Отправьте на задний план для </a:t>
            </a:r>
          </a:p>
          <a:p>
            <a:pPr rtl="0"/>
            <a:r>
              <a:rPr lang="ru-RU" noProof="0" dirty="0"/>
              <a:t>получения эффекта наложения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183FF27-EC9A-4B3B-8FC8-8C0B22BA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6BEA673-E77B-454E-A2E7-937820AA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451970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=""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908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0809" y="1152525"/>
            <a:ext cx="1908000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9618" y="1152525"/>
            <a:ext cx="1908000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8427" y="1148060"/>
            <a:ext cx="1908000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>
                <a16:creationId xmlns=""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7235" y="1152525"/>
            <a:ext cx="1908000" cy="50387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0219BBF2-DEB7-4E8E-8C83-D3D10FA6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0" name="Номер слайда 6">
            <a:extLst>
              <a:ext uri="{FF2B5EF4-FFF2-40B4-BE49-F238E27FC236}">
                <a16:creationId xmlns="" xmlns:a16="http://schemas.microsoft.com/office/drawing/2014/main" id="{08BEF633-490C-6441-95CA-B2301D2D96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97483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4860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=""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4860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Добавление нижнего колонтитула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3673AE6F-1F65-4C50-B8BB-3CE8E3C0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9" name="Номер слайда 6">
            <a:extLst>
              <a:ext uri="{FF2B5EF4-FFF2-40B4-BE49-F238E27FC236}">
                <a16:creationId xmlns="" xmlns:a16="http://schemas.microsoft.com/office/drawing/2014/main" id="{EFE5FCFC-5862-8346-B282-9ACAE5AA2B9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10" name="Объект 5">
            <a:extLst>
              <a:ext uri="{FF2B5EF4-FFF2-40B4-BE49-F238E27FC236}">
                <a16:creationId xmlns="" xmlns:a16="http://schemas.microsoft.com/office/drawing/2014/main" id="{484CD98A-64EE-42B1-9A8B-F495FEF2E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15235" y="1581663"/>
            <a:ext cx="4786225" cy="460800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 4">
            <a:extLst>
              <a:ext uri="{FF2B5EF4-FFF2-40B4-BE49-F238E27FC236}">
                <a16:creationId xmlns="" xmlns:a16="http://schemas.microsoft.com/office/drawing/2014/main" id="{99F7B39C-4DE9-4650-869E-0410A8E29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15235" y="1151999"/>
            <a:ext cx="4860000" cy="359999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6">
            <a:extLst>
              <a:ext uri="{FF2B5EF4-FFF2-40B4-BE49-F238E27FC236}">
                <a16:creationId xmlns=""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5FFE2F7D-AF1E-41D2-8D7B-FE0BB1B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Текст 3">
            <a:extLst>
              <a:ext uri="{FF2B5EF4-FFF2-40B4-BE49-F238E27FC236}">
                <a16:creationId xmlns="" xmlns:a16="http://schemas.microsoft.com/office/drawing/2014/main" id="{E7336E73-8189-49DD-8813-80CD92FB5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Объект 2">
            <a:extLst>
              <a:ext uri="{FF2B5EF4-FFF2-40B4-BE49-F238E27FC236}">
                <a16:creationId xmlns="" xmlns:a16="http://schemas.microsoft.com/office/drawing/2014/main" id="{6F8D5478-FA4F-48AE-8588-59081070B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082602" cy="540385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221780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6">
            <a:extLst>
              <a:ext uri="{FF2B5EF4-FFF2-40B4-BE49-F238E27FC236}">
                <a16:creationId xmlns=""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5FFE2F7D-AF1E-41D2-8D7B-FE0BB1B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Текст 3">
            <a:extLst>
              <a:ext uri="{FF2B5EF4-FFF2-40B4-BE49-F238E27FC236}">
                <a16:creationId xmlns="" xmlns:a16="http://schemas.microsoft.com/office/drawing/2014/main" id="{E7336E73-8189-49DD-8813-80CD92FB5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Рисунок 2">
            <a:extLst>
              <a:ext uri="{FF2B5EF4-FFF2-40B4-BE49-F238E27FC236}">
                <a16:creationId xmlns="" xmlns:a16="http://schemas.microsoft.com/office/drawing/2014/main" id="{050FC2D7-C428-4985-A707-D3D2DA616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5063748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503924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6">
            <a:extLst>
              <a:ext uri="{FF2B5EF4-FFF2-40B4-BE49-F238E27FC236}">
                <a16:creationId xmlns="" xmlns:a16="http://schemas.microsoft.com/office/drawing/2014/main" id="{28DDE606-CFBE-5C4D-91D3-266C9C6E73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1505855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6">
            <a:extLst>
              <a:ext uri="{FF2B5EF4-FFF2-40B4-BE49-F238E27FC236}">
                <a16:creationId xmlns=""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1139767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 </a:t>
            </a:r>
            <a:br>
              <a:rPr lang="ru-RU" noProof="0" dirty="0"/>
            </a:br>
            <a:r>
              <a:rPr lang="ru-RU" noProof="0" dirty="0"/>
              <a:t>Отправьте на задний план для </a:t>
            </a:r>
          </a:p>
          <a:p>
            <a:pPr rtl="0"/>
            <a:r>
              <a:rPr lang="ru-RU" noProof="0" dirty="0"/>
              <a:t>получения эффекта наложения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A4A26770-290B-4E8A-B12A-36F7DDB7F2B1}"/>
              </a:ext>
            </a:extLst>
          </p:cNvPr>
          <p:cNvGrpSpPr/>
          <p:nvPr userDrawn="1"/>
        </p:nvGrpSpPr>
        <p:grpSpPr>
          <a:xfrm>
            <a:off x="0" y="0"/>
            <a:ext cx="5277678" cy="6858000"/>
            <a:chOff x="0" y="0"/>
            <a:chExt cx="10954058" cy="685800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C783424E-B9B3-4D58-988A-26DEDF734F4E}"/>
                </a:ext>
              </a:extLst>
            </p:cNvPr>
            <p:cNvSpPr/>
            <p:nvPr userDrawn="1"/>
          </p:nvSpPr>
          <p:spPr>
            <a:xfrm>
              <a:off x="0" y="0"/>
              <a:ext cx="10954058" cy="136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7332BBED-D126-4DCA-9557-B488A96E405F}"/>
                </a:ext>
              </a:extLst>
            </p:cNvPr>
            <p:cNvSpPr/>
            <p:nvPr userDrawn="1"/>
          </p:nvSpPr>
          <p:spPr>
            <a:xfrm>
              <a:off x="0" y="6721475"/>
              <a:ext cx="10954058" cy="136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2894682"/>
            <a:ext cx="5085650" cy="1870007"/>
          </a:xfrm>
        </p:spPr>
        <p:txBody>
          <a:bodyPr rtlCol="0" anchor="b"/>
          <a:lstStyle>
            <a:lvl1pPr algn="r">
              <a:defRPr sz="6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3044" y="5025053"/>
            <a:ext cx="4681330" cy="271807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Полное имя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77D147AD-3B0C-4B21-AE3D-178E0B7E3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3044" y="5431223"/>
            <a:ext cx="4681330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="" xmlns:a16="http://schemas.microsoft.com/office/drawing/2014/main" id="{6EB09218-D127-4641-A366-94360A951A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3044" y="5817586"/>
            <a:ext cx="4681330" cy="252000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Электронная почта</a:t>
            </a:r>
          </a:p>
        </p:txBody>
      </p:sp>
      <p:sp>
        <p:nvSpPr>
          <p:cNvPr id="21" name="Текст 15">
            <a:extLst>
              <a:ext uri="{FF2B5EF4-FFF2-40B4-BE49-F238E27FC236}">
                <a16:creationId xmlns="" xmlns:a16="http://schemas.microsoft.com/office/drawing/2014/main" id="{B9C42B1D-23D7-46D7-A8E3-6667AC7EFB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3044" y="6203950"/>
            <a:ext cx="4683095" cy="252413"/>
          </a:xfrm>
        </p:spPr>
        <p:txBody>
          <a:bodyPr rtlCol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</p:spTree>
    <p:extLst>
      <p:ext uri="{BB962C8B-B14F-4D97-AF65-F5344CB8AC3E}">
        <p14:creationId xmlns:p14="http://schemas.microsoft.com/office/powerpoint/2010/main" xmlns="" val="2930386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C88D655-4406-4239-85EC-50C2308745AA}"/>
              </a:ext>
            </a:extLst>
          </p:cNvPr>
          <p:cNvSpPr/>
          <p:nvPr userDrawn="1"/>
        </p:nvSpPr>
        <p:spPr>
          <a:xfrm>
            <a:off x="178255" y="0"/>
            <a:ext cx="11909425" cy="658495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EC9DDC4F-A427-4A89-A8C8-29E5B3636915}"/>
              </a:ext>
            </a:extLst>
          </p:cNvPr>
          <p:cNvGrpSpPr/>
          <p:nvPr userDrawn="1"/>
        </p:nvGrpSpPr>
        <p:grpSpPr>
          <a:xfrm>
            <a:off x="5277678" y="0"/>
            <a:ext cx="5676382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2116DDCD-23BC-4768-B673-35E1C415BFCE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290EB2DE-F6E9-449A-BC72-D4F6DBBB6343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заголовок презентации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757190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40147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 с изображением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исунок 22">
            <a:extLst>
              <a:ext uri="{FF2B5EF4-FFF2-40B4-BE49-F238E27FC236}">
                <a16:creationId xmlns=""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 </a:t>
            </a:r>
            <a:br>
              <a:rPr lang="ru-RU" noProof="0" dirty="0"/>
            </a:br>
            <a:r>
              <a:rPr lang="ru-RU" noProof="0" dirty="0"/>
              <a:t>Отправьте на задний план для </a:t>
            </a:r>
          </a:p>
          <a:p>
            <a:pPr rtl="0"/>
            <a:r>
              <a:rPr lang="ru-RU" noProof="0" dirty="0"/>
              <a:t>получения эффекта наложения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286063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е введение (копия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2">
            <a:extLst>
              <a:ext uri="{FF2B5EF4-FFF2-40B4-BE49-F238E27FC236}">
                <a16:creationId xmlns=""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77678" y="136525"/>
            <a:ext cx="5676382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 </a:t>
            </a:r>
            <a:br>
              <a:rPr lang="ru-RU" noProof="0" dirty="0"/>
            </a:br>
            <a:r>
              <a:rPr lang="ru-RU" noProof="0" dirty="0"/>
              <a:t>Отправьте на задний план для получения эффекта наложения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12" name="Объект 2">
            <a:extLst>
              <a:ext uri="{FF2B5EF4-FFF2-40B4-BE49-F238E27FC236}">
                <a16:creationId xmlns=""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83D56AE9-6D9F-474C-A5AA-1064B66023B2}"/>
              </a:ext>
            </a:extLst>
          </p:cNvPr>
          <p:cNvGrpSpPr/>
          <p:nvPr userDrawn="1"/>
        </p:nvGrpSpPr>
        <p:grpSpPr>
          <a:xfrm>
            <a:off x="5277678" y="0"/>
            <a:ext cx="5676381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25FC2C23-C626-4C00-83A4-E40C9C7E8F5A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06E2D5A7-6879-488F-81C7-1B8BA84D430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3"/>
            <a:ext cx="5085650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4608000"/>
            <a:ext cx="5085650" cy="1800000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51855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CA47B37-80B0-5A4F-BDC3-DE42D5B2D34F}"/>
              </a:ext>
            </a:extLst>
          </p:cNvPr>
          <p:cNvSpPr/>
          <p:nvPr userDrawn="1"/>
        </p:nvSpPr>
        <p:spPr>
          <a:xfrm>
            <a:off x="634213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Рисунок 15">
            <a:extLst>
              <a:ext uri="{FF2B5EF4-FFF2-40B4-BE49-F238E27FC236}">
                <a16:creationId xmlns=""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=""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A6AC2DF-47CD-A743-A120-FBE75B801CF3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Рисунок 15">
            <a:extLst>
              <a:ext uri="{FF2B5EF4-FFF2-40B4-BE49-F238E27FC236}">
                <a16:creationId xmlns=""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=""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17E0F6BC-FBF2-3048-B833-61609739028C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Рисунок 15">
            <a:extLst>
              <a:ext uri="{FF2B5EF4-FFF2-40B4-BE49-F238E27FC236}">
                <a16:creationId xmlns=""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=""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D0B0310F-833E-864C-9FB7-B2B2A6714808}"/>
              </a:ext>
            </a:extLst>
          </p:cNvPr>
          <p:cNvSpPr/>
          <p:nvPr userDrawn="1"/>
        </p:nvSpPr>
        <p:spPr>
          <a:xfrm>
            <a:off x="7026790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Рисунок 15">
            <a:extLst>
              <a:ext uri="{FF2B5EF4-FFF2-40B4-BE49-F238E27FC236}">
                <a16:creationId xmlns=""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23970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24377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24377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F906D597-BA39-4C4D-833F-CC0EE989B51C}"/>
              </a:ext>
            </a:extLst>
          </p:cNvPr>
          <p:cNvSpPr/>
          <p:nvPr userDrawn="1"/>
        </p:nvSpPr>
        <p:spPr>
          <a:xfrm>
            <a:off x="9157648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Рисунок 15">
            <a:extLst>
              <a:ext uri="{FF2B5EF4-FFF2-40B4-BE49-F238E27FC236}">
                <a16:creationId xmlns=""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454828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55235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55235" y="4471987"/>
            <a:ext cx="1620000" cy="720000"/>
          </a:xfrm>
        </p:spPr>
        <p:txBody>
          <a:bodyPr rtlCol="0"/>
          <a:lstStyle>
            <a:lvl1pPr marL="0" indent="0"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2" name="Номер слайда 6">
            <a:extLst>
              <a:ext uri="{FF2B5EF4-FFF2-40B4-BE49-F238E27FC236}">
                <a16:creationId xmlns="" xmlns:a16="http://schemas.microsoft.com/office/drawing/2014/main" id="{40C2B055-E680-DE47-949A-41B3A5A9204A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342175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изображениями 3 X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5E3B0AD5-3645-8443-891F-C0E1D9763D7A}"/>
              </a:ext>
            </a:extLst>
          </p:cNvPr>
          <p:cNvSpPr/>
          <p:nvPr userDrawn="1"/>
        </p:nvSpPr>
        <p:spPr>
          <a:xfrm>
            <a:off x="634213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Рисунок 15">
            <a:extLst>
              <a:ext uri="{FF2B5EF4-FFF2-40B4-BE49-F238E27FC236}">
                <a16:creationId xmlns=""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BE9B724A-B58C-CD4D-8980-C0DFE08B79B5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Рисунок 15">
            <a:extLst>
              <a:ext uri="{FF2B5EF4-FFF2-40B4-BE49-F238E27FC236}">
                <a16:creationId xmlns=""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28894D68-6E31-8646-BFD7-2C0D8C4CD961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Рисунок 15">
            <a:extLst>
              <a:ext uri="{FF2B5EF4-FFF2-40B4-BE49-F238E27FC236}">
                <a16:creationId xmlns=""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20" name="Текст 8">
            <a:extLst>
              <a:ext uri="{FF2B5EF4-FFF2-40B4-BE49-F238E27FC236}">
                <a16:creationId xmlns=""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=""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0" name="Рисунок 22">
            <a:extLst>
              <a:ext uri="{FF2B5EF4-FFF2-40B4-BE49-F238E27FC236}">
                <a16:creationId xmlns=""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 </a:t>
            </a:r>
            <a:br>
              <a:rPr lang="ru-RU" noProof="0" dirty="0"/>
            </a:br>
            <a:r>
              <a:rPr lang="ru-RU" noProof="0" dirty="0"/>
              <a:t>Отправьте на задний план для получения эффекта наложения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7151842" y="2919257"/>
            <a:ext cx="3292475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F886979D-82A3-4A80-B7D8-1411156740B3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6" name="Прямоугольник 25">
              <a:extLst>
                <a:ext uri="{FF2B5EF4-FFF2-40B4-BE49-F238E27FC236}">
                  <a16:creationId xmlns="" xmlns:a16="http://schemas.microsoft.com/office/drawing/2014/main" id="{25A4C3AA-BB58-4285-A38D-608FB501AC1D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BBB9E9C3-2013-4B62-89A6-8A4B0F2A884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E4564187-7B7F-4203-BE0E-B2085E4F1869}"/>
              </a:ext>
            </a:extLst>
          </p:cNvPr>
          <p:cNvSpPr/>
          <p:nvPr userDrawn="1"/>
        </p:nvSpPr>
        <p:spPr>
          <a:xfrm rot="5400000">
            <a:off x="7151842" y="-373218"/>
            <a:ext cx="3292475" cy="431196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69" y="3674372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469" y="4608000"/>
            <a:ext cx="3863221" cy="1800000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2349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нкты с изображениями 4 X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5F5735D3-1D9F-7543-95B4-59FA78EE1633}"/>
              </a:ext>
            </a:extLst>
          </p:cNvPr>
          <p:cNvSpPr/>
          <p:nvPr userDrawn="1"/>
        </p:nvSpPr>
        <p:spPr>
          <a:xfrm>
            <a:off x="1729232" y="773488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Рисунок 15">
            <a:extLst>
              <a:ext uri="{FF2B5EF4-FFF2-40B4-BE49-F238E27FC236}">
                <a16:creationId xmlns=""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31004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=""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70259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4AD89EB4-58FE-9C45-AF3E-821DBB1186EC}"/>
              </a:ext>
            </a:extLst>
          </p:cNvPr>
          <p:cNvSpPr/>
          <p:nvPr userDrawn="1"/>
        </p:nvSpPr>
        <p:spPr>
          <a:xfrm>
            <a:off x="3860091" y="773488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Рисунок 15">
            <a:extLst>
              <a:ext uri="{FF2B5EF4-FFF2-40B4-BE49-F238E27FC236}">
                <a16:creationId xmlns=""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310044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=""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702598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32E783B-B6C5-C74B-8CB2-1421AF723973}"/>
              </a:ext>
            </a:extLst>
          </p:cNvPr>
          <p:cNvSpPr/>
          <p:nvPr userDrawn="1"/>
        </p:nvSpPr>
        <p:spPr>
          <a:xfrm>
            <a:off x="1728254" y="3771131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Рисунок 15">
            <a:extLst>
              <a:ext uri="{FF2B5EF4-FFF2-40B4-BE49-F238E27FC236}">
                <a16:creationId xmlns=""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=""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4E4FB0C7-5FAE-064C-B022-6C6F1429F789}"/>
              </a:ext>
            </a:extLst>
          </p:cNvPr>
          <p:cNvSpPr/>
          <p:nvPr userDrawn="1"/>
        </p:nvSpPr>
        <p:spPr>
          <a:xfrm>
            <a:off x="3859113" y="3771131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8" name="Рисунок 15">
            <a:extLst>
              <a:ext uri="{FF2B5EF4-FFF2-40B4-BE49-F238E27FC236}">
                <a16:creationId xmlns=""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27" name="Текст 8">
            <a:extLst>
              <a:ext uri="{FF2B5EF4-FFF2-40B4-BE49-F238E27FC236}">
                <a16:creationId xmlns=""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=""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 rtlCol="0"/>
          <a:lstStyle>
            <a:lvl1pPr marL="0" indent="0"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0" name="Рисунок 22">
            <a:extLst>
              <a:ext uri="{FF2B5EF4-FFF2-40B4-BE49-F238E27FC236}">
                <a16:creationId xmlns=""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 </a:t>
            </a:r>
            <a:br>
              <a:rPr lang="ru-RU" noProof="0" dirty="0"/>
            </a:br>
            <a:r>
              <a:rPr lang="ru-RU" noProof="0" dirty="0"/>
              <a:t>Отправьте на задний план для получения эффекта наложения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5505605" y="1273020"/>
            <a:ext cx="6584950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58BDD832-2CD9-45D2-AC4D-DD00EFA5A223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AB47021E-0309-4638-9D02-AE2A45E2C5D1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2B8E8D6F-D64D-4B85-AA51-BDA9EF959E3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70" y="3674372"/>
            <a:ext cx="3863221" cy="720000"/>
          </a:xfrm>
        </p:spPr>
        <p:txBody>
          <a:bodyPr rtlCol="0"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слайда-разделителя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470" y="4608000"/>
            <a:ext cx="3863221" cy="1800000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62382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овой продукт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10">
            <a:extLst>
              <a:ext uri="{FF2B5EF4-FFF2-40B4-BE49-F238E27FC236}">
                <a16:creationId xmlns=""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Вставьте или перетащите свой макет экрана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10" name="Рисунок 22">
            <a:extLst>
              <a:ext uri="{FF2B5EF4-FFF2-40B4-BE49-F238E27FC236}">
                <a16:creationId xmlns=""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rtlCol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фото </a:t>
            </a:r>
            <a:br>
              <a:rPr lang="ru-RU" noProof="0" dirty="0"/>
            </a:br>
            <a:r>
              <a:rPr lang="ru-RU" noProof="0" dirty="0"/>
              <a:t>Отправьте на задний план для получения эффекта наложения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5505605" y="1273020"/>
            <a:ext cx="6584950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4FA88889-2E09-4B26-90FB-497460180E61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EB70E5C8-5074-4D5F-9EBD-E5E49462D138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57144162-C52D-4D13-B080-38B1B0F6CBC6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70" y="1767593"/>
            <a:ext cx="3863221" cy="2595353"/>
          </a:xfrm>
        </p:spPr>
        <p:txBody>
          <a:bodyPr rtlCol="0"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Выделенный текст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="" xmlns:a16="http://schemas.microsoft.com/office/drawing/2014/main" id="{5C5C3D10-5CD7-421D-B7BB-581518EF0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6470" y="4608000"/>
            <a:ext cx="3863221" cy="18000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778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790D010-2852-DE49-BD36-340D6725D1D5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15">
            <a:extLst>
              <a:ext uri="{FF2B5EF4-FFF2-40B4-BE49-F238E27FC236}">
                <a16:creationId xmlns=""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=""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65400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5400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C5D02C68-EB7D-E044-99A9-658364A3B2F0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Рисунок 15">
            <a:extLst>
              <a:ext uri="{FF2B5EF4-FFF2-40B4-BE49-F238E27FC236}">
                <a16:creationId xmlns=""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6259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=""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96259" y="4471987"/>
            <a:ext cx="162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5962E1D-1D13-2B48-9F3B-CE31039DD236}"/>
              </a:ext>
            </a:extLst>
          </p:cNvPr>
          <p:cNvSpPr/>
          <p:nvPr userDrawn="1"/>
        </p:nvSpPr>
        <p:spPr>
          <a:xfrm>
            <a:off x="7026790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Рисунок 15">
            <a:extLst>
              <a:ext uri="{FF2B5EF4-FFF2-40B4-BE49-F238E27FC236}">
                <a16:creationId xmlns=""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23970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 dirty="0"/>
              <a:t>Добавить</a:t>
            </a:r>
          </a:p>
          <a:p>
            <a:pPr marL="266700" lvl="0" indent="-266700" algn="ctr" rtl="0"/>
            <a:r>
              <a:rPr lang="ru-RU" noProof="0" dirty="0"/>
              <a:t>изображение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27118" y="3971432"/>
            <a:ext cx="162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=""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27118" y="4471987"/>
            <a:ext cx="1620000" cy="720000"/>
          </a:xfrm>
        </p:spPr>
        <p:txBody>
          <a:bodyPr rtlCol="0"/>
          <a:lstStyle>
            <a:lvl1pPr marL="0" indent="0"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6" name="Номер слайда 6">
            <a:extLst>
              <a:ext uri="{FF2B5EF4-FFF2-40B4-BE49-F238E27FC236}">
                <a16:creationId xmlns="" xmlns:a16="http://schemas.microsoft.com/office/drawing/2014/main" id="{10C57817-9ECE-F147-BBDB-760FAF41C8E8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11091633" y="6456363"/>
            <a:ext cx="962795" cy="264330"/>
          </a:xfrm>
        </p:spPr>
        <p:txBody>
          <a:bodyPr rtlCol="0"/>
          <a:lstStyle/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</p:spTree>
    <p:extLst>
      <p:ext uri="{BB962C8B-B14F-4D97-AF65-F5344CB8AC3E}">
        <p14:creationId xmlns:p14="http://schemas.microsoft.com/office/powerpoint/2010/main" xmlns="" val="931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6BF466B-33BA-42AC-AFB2-51FC72C2FA45}"/>
              </a:ext>
            </a:extLst>
          </p:cNvPr>
          <p:cNvSpPr/>
          <p:nvPr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4A5CDF3-277F-457A-90F6-C20C9F0EF716}"/>
              </a:ext>
            </a:extLst>
          </p:cNvPr>
          <p:cNvSpPr/>
          <p:nvPr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1509F7B-15BA-44E2-85A9-A5A242FAF0E0}"/>
              </a:ext>
            </a:extLst>
          </p:cNvPr>
          <p:cNvSpPr/>
          <p:nvPr/>
        </p:nvSpPr>
        <p:spPr>
          <a:xfrm rot="5400000">
            <a:off x="8144030" y="2810031"/>
            <a:ext cx="6858000" cy="1237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2D8A2F97-6D60-46FC-A9F8-936208153882}"/>
              </a:ext>
            </a:extLst>
          </p:cNvPr>
          <p:cNvSpPr/>
          <p:nvPr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0143235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974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633" y="6456363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страница </a:t>
            </a:r>
            <a:fld id="{19B51A1E-902D-48AF-9020-955120F399B6}" type="slidenum">
              <a:rPr lang="ru-RU" b="1" i="1" noProof="0" smtClean="0"/>
              <a:pPr rtl="0"/>
              <a:t>‹#›</a:t>
            </a:fld>
            <a:endParaRPr lang="ru-RU" b="1" i="1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="" xmlns:a16="http://schemas.microsoft.com/office/drawing/2014/main" id="{FF5B127E-AB96-49E0-8307-05174D7A6231}"/>
              </a:ext>
            </a:extLst>
          </p:cNvPr>
          <p:cNvSpPr txBox="1"/>
          <p:nvPr/>
        </p:nvSpPr>
        <p:spPr>
          <a:xfrm>
            <a:off x="11034141" y="5994000"/>
            <a:ext cx="1077777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ru-RU" sz="2400" b="1" spc="-150" noProof="0" dirty="0" err="1">
                <a:solidFill>
                  <a:schemeClr val="accent1"/>
                </a:solidFill>
              </a:rPr>
              <a:t>Contoso</a:t>
            </a:r>
            <a:r>
              <a:rPr lang="ru-RU" sz="2400" b="1" spc="-150" baseline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2400" b="1" spc="-150" baseline="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1000" b="0" spc="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Pharmaceuticals</a:t>
            </a:r>
            <a:endParaRPr lang="ru-RU" sz="1000" b="0" spc="0" baseline="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50" r:id="rId17"/>
    <p:sldLayoutId id="2147483652" r:id="rId18"/>
    <p:sldLayoutId id="2147483656" r:id="rId19"/>
    <p:sldLayoutId id="2147483657" r:id="rId20"/>
    <p:sldLayoutId id="2147483653" r:id="rId21"/>
    <p:sldLayoutId id="2147483677" r:id="rId22"/>
    <p:sldLayoutId id="2147483678" r:id="rId23"/>
    <p:sldLayoutId id="2147483654" r:id="rId24"/>
    <p:sldLayoutId id="2147483655" r:id="rId25"/>
    <p:sldLayoutId id="2147483660" r:id="rId26"/>
    <p:sldLayoutId id="2147483675" r:id="rId27"/>
    <p:sldLayoutId id="2147483676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11" Type="http://schemas.openxmlformats.org/officeDocument/2006/relationships/image" Target="../media/image66.svg"/><Relationship Id="rId5" Type="http://schemas.openxmlformats.org/officeDocument/2006/relationships/hyperlink" Target="http://www.ivgsha.ru/" TargetMode="External"/><Relationship Id="rId10" Type="http://schemas.openxmlformats.org/officeDocument/2006/relationships/image" Target="../media/image27.png"/><Relationship Id="rId4" Type="http://schemas.openxmlformats.org/officeDocument/2006/relationships/hyperlink" Target="mailto:pk@ivgsha.ru" TargetMode="External"/><Relationship Id="rId9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главно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8" y="169817"/>
            <a:ext cx="11969932" cy="6439989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817B6E89-6474-4AB4-90D5-2C2FB4120F12}"/>
              </a:ext>
            </a:extLst>
          </p:cNvPr>
          <p:cNvSpPr/>
          <p:nvPr/>
        </p:nvSpPr>
        <p:spPr bwMode="ltGray">
          <a:xfrm>
            <a:off x="5342992" y="209006"/>
            <a:ext cx="5676382" cy="6479178"/>
          </a:xfrm>
          <a:prstGeom prst="rect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2BFEB6-F40E-4219-9AA6-8A27C2E8899B}"/>
              </a:ext>
            </a:extLst>
          </p:cNvPr>
          <p:cNvSpPr>
            <a:spLocks noGrp="1"/>
          </p:cNvSpPr>
          <p:nvPr>
            <p:ph type="ctrTitle"/>
          </p:nvPr>
        </p:nvSpPr>
        <p:spPr bwMode="black"/>
        <p:txBody>
          <a:bodyPr rtlCol="0"/>
          <a:lstStyle/>
          <a:p>
            <a:r>
              <a:rPr lang="ru-RU" sz="4400" dirty="0" smtClean="0">
                <a:latin typeface="Gabriola" pitchFamily="82" charset="0"/>
              </a:rPr>
              <a:t>Специальность "Продукты питания  животного происхождения" (</a:t>
            </a:r>
            <a:r>
              <a:rPr lang="ru-RU" sz="4400" dirty="0" err="1" smtClean="0">
                <a:latin typeface="Gabriola" pitchFamily="82" charset="0"/>
              </a:rPr>
              <a:t>бакалавриат</a:t>
            </a:r>
            <a:r>
              <a:rPr lang="ru-RU" sz="4400" dirty="0" smtClean="0">
                <a:latin typeface="Gabriola" pitchFamily="82" charset="0"/>
              </a:rPr>
              <a:t>)</a:t>
            </a:r>
            <a:endParaRPr lang="ru-RU" sz="4400" dirty="0">
              <a:latin typeface="Gabriola" pitchFamily="8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4DB1EEC-D590-4C80-ABB7-362BBE1F5A1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0959737" cy="20900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20900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22869"/>
            <a:ext cx="10972800" cy="2351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371909" y="0"/>
            <a:ext cx="627017" cy="50945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главный-корпус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623" y="0"/>
            <a:ext cx="1976788" cy="1317035"/>
          </a:xfrm>
          <a:prstGeom prst="ellipse">
            <a:avLst/>
          </a:prstGeom>
          <a:ln w="127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xmlns="" val="14852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smtClean="0"/>
              <a:t>Страница </a:t>
            </a:r>
            <a:fld id="{19B51A1E-902D-48AF-9020-955120F399B6}" type="slidenum">
              <a:rPr lang="ru-RU" b="1" i="1" noProof="0" smtClean="0"/>
              <a:pPr rtl="0"/>
              <a:t>10</a:t>
            </a:fld>
            <a:endParaRPr lang="ru-RU" b="1" i="1" noProof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764236" y="3624349"/>
            <a:ext cx="5085650" cy="1673274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Контролирует процесс производства продуктов питания по всему циклу от выбора сырья до упаковки и отвечают за их безопасность и качество</a:t>
            </a:r>
          </a:p>
          <a:p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6581" y="271849"/>
            <a:ext cx="90026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x-none" sz="5400" b="1">
                <a:ln w="50800"/>
                <a:solidFill>
                  <a:schemeClr val="bg1">
                    <a:shade val="50000"/>
                  </a:schemeClr>
                </a:solidFill>
              </a:rPr>
              <a:t>Инженер-технолог пищевого производства</a:t>
            </a:r>
            <a:endParaRPr lang="ru-RU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83" b="4383"/>
          <a:stretch>
            <a:fillRect/>
          </a:stretch>
        </p:blipFill>
        <p:spPr bwMode="auto">
          <a:xfrm>
            <a:off x="242709" y="2427315"/>
            <a:ext cx="4965213" cy="419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014364" y="5228705"/>
            <a:ext cx="1177636" cy="1537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6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smtClean="0"/>
              <a:t>Страница </a:t>
            </a:r>
            <a:fld id="{19B51A1E-902D-48AF-9020-955120F399B6}" type="slidenum">
              <a:rPr lang="ru-RU" b="1" i="1" noProof="0" smtClean="0"/>
              <a:pPr rtl="0"/>
              <a:t>11</a:t>
            </a:fld>
            <a:endParaRPr lang="ru-RU" b="1" i="1" noProof="0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764" y="190884"/>
            <a:ext cx="1046615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Технолог по переработки рыбы и морепродуктов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826" y="1637434"/>
            <a:ext cx="3622857" cy="237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825" y="4272742"/>
            <a:ext cx="3622857" cy="231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23840" y="2672958"/>
            <a:ext cx="53411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технологических решений и продукции, технологической документации, программ производственного контроля, выполнение технологии переработки рыбы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030989" y="5602778"/>
            <a:ext cx="1161011" cy="1255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72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Вид сверху на клавиатуру ноутбука и рука, лежащая на столе">
            <a:extLst>
              <a:ext uri="{FF2B5EF4-FFF2-40B4-BE49-F238E27FC236}">
                <a16:creationId xmlns="" xmlns:a16="http://schemas.microsoft.com/office/drawing/2014/main" id="{F0CDEBE3-63F4-4845-BE8F-EF94E69657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 flipV="1">
            <a:off x="6641052" y="136525"/>
            <a:ext cx="4313008" cy="6584950"/>
          </a:xfr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C4C820F-048F-4850-8903-A21A509419E9}"/>
              </a:ext>
            </a:extLst>
          </p:cNvPr>
          <p:cNvSpPr/>
          <p:nvPr/>
        </p:nvSpPr>
        <p:spPr bwMode="invGray">
          <a:xfrm rot="5400000">
            <a:off x="5505605" y="1273020"/>
            <a:ext cx="6584950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362AC071-0624-430C-AEB0-AD3EBFC1CD1D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6866470" y="1632857"/>
            <a:ext cx="3863221" cy="2547257"/>
          </a:xfrm>
        </p:spPr>
        <p:txBody>
          <a:bodyPr rtlCol="0"/>
          <a:lstStyle/>
          <a:p>
            <a:r>
              <a:rPr lang="ru-RU" sz="4400" i="1" dirty="0" smtClean="0">
                <a:latin typeface="Times New Roman" pitchFamily="18" charset="0"/>
                <a:cs typeface="Times New Roman" pitchFamily="18" charset="0"/>
              </a:rPr>
              <a:t>Приобретаемые навыки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5F606456-BEB8-424C-8C7C-E9B311D7C337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6866470" y="5042263"/>
            <a:ext cx="3863221" cy="1502228"/>
          </a:xfrm>
        </p:spPr>
        <p:txBody>
          <a:bodyPr rtlCol="0"/>
          <a:lstStyle/>
          <a:p>
            <a:pPr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Профессиональный опыт нарабатывается студентами в процессе обучения на практических занятиях, лабораторных работах, при прохождении практики.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3CC57C3-9D13-4E2B-8E1F-6AF5D1A5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Страница </a:t>
            </a:r>
            <a:fld id="{19B51A1E-902D-48AF-9020-955120F399B6}" type="slidenum">
              <a:rPr lang="ru-RU" b="1" i="1" smtClean="0"/>
              <a:pPr rtl="0"/>
              <a:t>12</a:t>
            </a:fld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9634" y="875211"/>
            <a:ext cx="51075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Абитуриент, выбравший направление подготовки </a:t>
            </a:r>
            <a:r>
              <a:rPr lang="ru-RU" sz="1750" b="1" dirty="0" smtClean="0">
                <a:latin typeface="Times New Roman" pitchFamily="18" charset="0"/>
                <a:cs typeface="Times New Roman" pitchFamily="18" charset="0"/>
              </a:rPr>
              <a:t>"Продукты питания животного происхождения"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, научится:</a:t>
            </a:r>
          </a:p>
          <a:p>
            <a:pPr algn="ctr">
              <a:buFont typeface="Wingdings" pitchFamily="2" charset="2"/>
              <a:buChar char="ü"/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организации и контролю качества сырья, полуфабрикатов и вспомогательных материалов;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точному расчету сырьевой продукции в процессе производства;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проверке качества получаемой продукции по общепринятым нормам;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подготовке технической документации по международным стандартам;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изобретению иных типов продукции и методов работы в сфере здорового питания человека на основании последних научных разработок; </a:t>
            </a:r>
          </a:p>
          <a:p>
            <a:pPr algn="ctr">
              <a:buFont typeface="Wingdings" pitchFamily="2" charset="2"/>
              <a:buChar char="ü"/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организации рабочего процесса производства небольшого масштаба; 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011989" y="5538651"/>
            <a:ext cx="1180011" cy="1319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46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EC56582A-55F9-4B18-95E7-DD8795CF21B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7968342" y="4608000"/>
            <a:ext cx="2722977" cy="1800000"/>
          </a:xfrm>
        </p:spPr>
        <p:txBody>
          <a:bodyPr rtlCol="0"/>
          <a:lstStyle/>
          <a:p>
            <a:pPr rtl="0"/>
            <a:r>
              <a:rPr lang="ru-RU" dirty="0"/>
              <a:t>Ключевая фраза или подзаголовок итогового слайда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CF390BA-F9E5-4A53-AE84-CFF64715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Страница </a:t>
            </a:r>
            <a:fld id="{19B51A1E-902D-48AF-9020-955120F399B6}" type="slidenum">
              <a:rPr lang="ru-RU" b="1" i="1" smtClean="0"/>
              <a:pPr rtl="0"/>
              <a:t>13</a:t>
            </a:fld>
            <a:endParaRPr lang="ru-RU" b="1" i="1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Содержимое 12" descr="практа.jpg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95944" y="3396342"/>
            <a:ext cx="4963884" cy="3278777"/>
          </a:xfrm>
        </p:spPr>
      </p:pic>
      <p:pic>
        <p:nvPicPr>
          <p:cNvPr id="20" name="Рисунок 19" descr="прак.jpg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1271" r="21271"/>
          <a:stretch>
            <a:fillRect/>
          </a:stretch>
        </p:blipFill>
        <p:spPr/>
      </p:pic>
      <p:sp>
        <p:nvSpPr>
          <p:cNvPr id="21" name="Прямоугольник 20"/>
          <p:cNvSpPr/>
          <p:nvPr/>
        </p:nvSpPr>
        <p:spPr>
          <a:xfrm>
            <a:off x="0" y="6688183"/>
            <a:ext cx="5303520" cy="169817"/>
          </a:xfrm>
          <a:prstGeom prst="rect">
            <a:avLst/>
          </a:prstGeom>
          <a:solidFill>
            <a:srgbClr val="47B0B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038114" y="5225143"/>
            <a:ext cx="1153886" cy="1632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96389" y="457200"/>
            <a:ext cx="395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195943" y="169817"/>
          <a:ext cx="4807131" cy="312202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807131"/>
              </a:tblGrid>
              <a:tr h="3122023">
                <a:tc>
                  <a:txBody>
                    <a:bodyPr/>
                    <a:lstStyle/>
                    <a:p>
                      <a:pPr algn="ctr" fontAlgn="t"/>
                      <a:r>
                        <a:rPr lang="ru-RU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</a:t>
                      </a:r>
                      <a:r>
                        <a:rPr lang="ru-RU" b="0" i="0" dirty="0">
                          <a:latin typeface="Times New Roman" pitchFamily="18" charset="0"/>
                          <a:cs typeface="Times New Roman" pitchFamily="18" charset="0"/>
                        </a:rPr>
                        <a:t>и учебная практики студентов могут проходить на предприятиях по переработке и хранению продуктов животного происхождения, а именно: на мясо- и птицекомбинатах, рыбообрабатывающих предприятиях, молочных, масло- и сыродельных заводах, мини-заводах по производству колбасных изделий и мясных полуфабрикатов, а также в лабораториях, научно-исследовательских институтах и проектно-конструкторских организациях.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9024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16" descr="Изображение медицинских пинцетов разных размеров, таблеток и руки с ручкой, которая пишет на листе бумаге, прикрепленном к доске-планшету">
            <a:extLst>
              <a:ext uri="{FF2B5EF4-FFF2-40B4-BE49-F238E27FC236}">
                <a16:creationId xmlns="" xmlns:a16="http://schemas.microsoft.com/office/drawing/2014/main" id="{D29AD2ED-F2E1-42BA-A4F8-29194C9634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2" r="62"/>
          <a:stretch>
            <a:fillRect/>
          </a:stretch>
        </p:blipFill>
        <p:spPr/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396BE43-2D46-4002-A946-60FC5900EC15}"/>
              </a:ext>
            </a:extLst>
          </p:cNvPr>
          <p:cNvSpPr/>
          <p:nvPr/>
        </p:nvSpPr>
        <p:spPr bwMode="invGray">
          <a:xfrm rot="5400000">
            <a:off x="4784206" y="454284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6DC15D2-04EB-42D6-9037-26AFBEAC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Страница </a:t>
            </a:r>
            <a:fld id="{19B51A1E-902D-48AF-9020-955120F399B6}" type="slidenum">
              <a:rPr lang="ru-RU" smtClean="0"/>
              <a:pPr rtl="0"/>
              <a:t>14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D2DDABB1-5E6B-4365-AD9E-DDCE7E9727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75739431-ADAD-416E-818C-4B616D2870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Приемная комиссия  </a:t>
            </a:r>
            <a:r>
              <a:rPr lang="en-US" u="sng" dirty="0" smtClean="0">
                <a:hlinkClick r:id="rId4" tooltip="Написать письмо"/>
              </a:rPr>
              <a:t>pk@ivgsha.ru</a:t>
            </a:r>
            <a:r>
              <a:rPr lang="ru-RU" u="sng" dirty="0" smtClean="0"/>
              <a:t>  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2258B848-99A6-4681-9D22-50069C0BDE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r>
              <a:rPr lang="en-US" dirty="0" smtClean="0">
                <a:hlinkClick r:id="rId5"/>
              </a:rPr>
              <a:t>http://www.ivgsha.ru/</a:t>
            </a:r>
            <a:endParaRPr lang="ru-RU" dirty="0"/>
          </a:p>
        </p:txBody>
      </p:sp>
      <p:pic>
        <p:nvPicPr>
          <p:cNvPr id="13" name="Графический объект 12" descr="Значок конверта">
            <a:extLst>
              <a:ext uri="{FF2B5EF4-FFF2-40B4-BE49-F238E27FC236}">
                <a16:creationId xmlns="" xmlns:a16="http://schemas.microsoft.com/office/drawing/2014/main" id="{A24A1417-AE3F-44AE-98EB-3E6ADA1E20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 bwMode="black">
          <a:xfrm>
            <a:off x="10387065" y="5836232"/>
            <a:ext cx="218900" cy="218900"/>
          </a:xfrm>
          <a:prstGeom prst="rect">
            <a:avLst/>
          </a:prstGeom>
        </p:spPr>
      </p:pic>
      <p:pic>
        <p:nvPicPr>
          <p:cNvPr id="15" name="Графический объект 14" descr="Значок ссылки">
            <a:extLst>
              <a:ext uri="{FF2B5EF4-FFF2-40B4-BE49-F238E27FC236}">
                <a16:creationId xmlns="" xmlns:a16="http://schemas.microsoft.com/office/drawing/2014/main" id="{0161B5EF-405A-4DEA-8E00-0A6A7B71F7B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 bwMode="black">
          <a:xfrm>
            <a:off x="10370206" y="6203950"/>
            <a:ext cx="244786" cy="24478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1038114" y="5669280"/>
            <a:ext cx="1153886" cy="118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33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еда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188" b="3188"/>
          <a:stretch>
            <a:fillRect/>
          </a:stretch>
        </p:blipFill>
        <p:spPr/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1D3F6556-8AF2-4DC2-86FE-E38011E946E6}"/>
              </a:ext>
            </a:extLst>
          </p:cNvPr>
          <p:cNvSpPr/>
          <p:nvPr/>
        </p:nvSpPr>
        <p:spPr bwMode="invGray">
          <a:xfrm rot="5400000">
            <a:off x="4636680" y="385353"/>
            <a:ext cx="6584950" cy="6087294"/>
          </a:xfrm>
          <a:prstGeom prst="rect">
            <a:avLst/>
          </a:prstGeom>
          <a:solidFill>
            <a:srgbClr val="0D9CA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97DC055-29AA-4AE9-8621-A0765113CDFB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5567106" y="247007"/>
            <a:ext cx="5085650" cy="587828"/>
          </a:xfrm>
          <a:solidFill>
            <a:srgbClr val="0B858B"/>
          </a:solidFill>
        </p:spPr>
        <p:txBody>
          <a:bodyPr rtlCol="0"/>
          <a:lstStyle/>
          <a:p>
            <a:pPr algn="ctr"/>
            <a:r>
              <a:rPr lang="ru-RU" sz="32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Чему научат?</a:t>
            </a:r>
            <a:endParaRPr lang="ru-RU" sz="320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4CAFB058-F34E-4FAC-AA90-D1CB170C998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5561214" y="1250462"/>
            <a:ext cx="5097480" cy="5304728"/>
          </a:xfrm>
          <a:solidFill>
            <a:srgbClr val="0D9CA3">
              <a:alpha val="68000"/>
            </a:srgbClr>
          </a:solidFill>
        </p:spPr>
        <p:txBody>
          <a:bodyPr rtlCol="0"/>
          <a:lstStyle/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качество сырья и вспомогательных материалов, поступающих от поставщиков 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 и анализ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полуфабрикатов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Подбирать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режимы технологической обработки сырья животного происхождения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ингредиентов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процесс изготовления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готовой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продукции;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Подготавливать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продукцию к процедуре сертификации (подтверждения соответствия качества, безопасности товара установленным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требованиям)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виды продукции и технологии их производства в области здорового питания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Высчитывать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оценивать затраты и результаты работы производственных подразделений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</a:t>
            </a:r>
          </a:p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31703FA-65E2-4E60-B9CE-387169A2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Страница </a:t>
            </a:r>
            <a:fld id="{19B51A1E-902D-48AF-9020-955120F399B6}" type="slidenum">
              <a:rPr lang="ru-RU" b="1" i="1" smtClean="0"/>
              <a:pPr rtl="0"/>
              <a:t>2</a:t>
            </a:fld>
            <a:endParaRPr lang="ru-RU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051177" y="5695406"/>
            <a:ext cx="1140823" cy="1162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31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2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710" r="19710"/>
          <a:stretch>
            <a:fillRect/>
          </a:stretch>
        </p:blipFill>
        <p:spPr>
          <a:xfrm>
            <a:off x="5303804" y="287382"/>
            <a:ext cx="5676382" cy="6389007"/>
          </a:xfr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70550D9-B72F-46D0-B3A1-179DADF002AC}"/>
              </a:ext>
            </a:extLst>
          </p:cNvPr>
          <p:cNvSpPr/>
          <p:nvPr/>
        </p:nvSpPr>
        <p:spPr bwMode="invGray">
          <a:xfrm rot="5400000">
            <a:off x="4823394" y="727334"/>
            <a:ext cx="6584950" cy="5676382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85B41C8-4B55-458F-878B-550AD24B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Страница </a:t>
            </a:r>
            <a:fld id="{19B51A1E-902D-48AF-9020-955120F399B6}" type="slidenum">
              <a:rPr lang="ru-RU" smtClean="0"/>
              <a:pPr rtl="0"/>
              <a:t>3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2633" y="675706"/>
            <a:ext cx="4788131" cy="3059125"/>
          </a:xfrm>
        </p:spPr>
        <p:txBody>
          <a:bodyPr rtlCol="0"/>
          <a:lstStyle/>
          <a:p>
            <a:pPr algn="ctr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Пищевая промышленность – это одна из ключевых отраслей экономики, без которой невозможно представить жизнь современного общества. Основной ее задачей является обеспечение основных потребностей населения – это продукты питания.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Специальность  «Продукты питания животного происхождения» – это старт для будущих специалистов, которые смогут работать в жизненно важной сфере.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5573043" y="3879669"/>
            <a:ext cx="5269127" cy="653142"/>
          </a:xfrm>
        </p:spPr>
        <p:txBody>
          <a:bodyPr rtlCol="0"/>
          <a:lstStyle/>
          <a:p>
            <a:pPr rtl="0"/>
            <a:r>
              <a:rPr lang="ru-RU" dirty="0"/>
              <a:t>О нас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5995850" y="4585063"/>
            <a:ext cx="4898571" cy="2076993"/>
          </a:xfrm>
        </p:spPr>
        <p:txBody>
          <a:bodyPr rtlCol="0"/>
          <a:lstStyle/>
          <a:p>
            <a:r>
              <a:rPr lang="ru-RU" sz="2200" u="sng" dirty="0" smtClean="0">
                <a:latin typeface="Times New Roman" pitchFamily="18" charset="0"/>
                <a:cs typeface="Times New Roman" pitchFamily="18" charset="0"/>
              </a:rPr>
              <a:t>Основная задача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– воспитать будущего работника пищевой отрасли, который сможет решать разнообразные практические задачи, совмещая творческий подход и умение работать с оборудованием.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5264331" y="6662057"/>
            <a:ext cx="5708469" cy="195943"/>
          </a:xfrm>
          <a:prstGeom prst="rect">
            <a:avLst/>
          </a:prstGeom>
          <a:solidFill>
            <a:srgbClr val="10B8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038115" y="5277394"/>
            <a:ext cx="1153886" cy="1580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27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7"/>
          </p:nvPr>
        </p:nvSpPr>
        <p:spPr>
          <a:xfrm>
            <a:off x="444137" y="2899955"/>
            <a:ext cx="2676556" cy="470263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Инженер пищевой промышленности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67.jpg"/>
          <p:cNvPicPr>
            <a:picLocks noGrp="1" noChangeAspect="1"/>
          </p:cNvPicPr>
          <p:nvPr>
            <p:ph type="pic" sz="quarter" idx="52"/>
          </p:nvPr>
        </p:nvPicPr>
        <p:blipFill>
          <a:blip r:embed="rId2"/>
          <a:srcRect l="16735" r="16735"/>
          <a:stretch>
            <a:fillRect/>
          </a:stretch>
        </p:blipFill>
        <p:spPr>
          <a:xfrm>
            <a:off x="3582503" y="169330"/>
            <a:ext cx="2665311" cy="2665311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3"/>
          </p:nvPr>
        </p:nvSpPr>
        <p:spPr>
          <a:xfrm>
            <a:off x="3657677" y="2926081"/>
            <a:ext cx="2416551" cy="54864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 пищевого производства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б.jpg"/>
          <p:cNvPicPr>
            <a:picLocks noGrp="1" noChangeAspect="1"/>
          </p:cNvPicPr>
          <p:nvPr>
            <p:ph type="pic" sz="quarter" idx="53"/>
          </p:nvPr>
        </p:nvPicPr>
        <p:blipFill>
          <a:blip r:embed="rId3"/>
          <a:srcRect l="16565" r="16565"/>
          <a:stretch>
            <a:fillRect/>
          </a:stretch>
        </p:blipFill>
        <p:spPr>
          <a:xfrm>
            <a:off x="391886" y="3513909"/>
            <a:ext cx="2756263" cy="2547257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45"/>
          </p:nvPr>
        </p:nvSpPr>
        <p:spPr>
          <a:xfrm>
            <a:off x="679269" y="6100354"/>
            <a:ext cx="1815737" cy="31351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7"/>
          </p:nvPr>
        </p:nvSpPr>
        <p:spPr>
          <a:xfrm>
            <a:off x="3500847" y="6113417"/>
            <a:ext cx="2860764" cy="57476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Специалист по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мясопереработке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/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рыбопереработчик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smtClean="0"/>
              <a:t>Страница </a:t>
            </a:r>
            <a:fld id="{19B51A1E-902D-48AF-9020-955120F399B6}" type="slidenum">
              <a:rPr lang="ru-RU" b="1" i="1" noProof="0" smtClean="0"/>
              <a:pPr rtl="0"/>
              <a:t>4</a:t>
            </a:fld>
            <a:endParaRPr lang="ru-RU" b="1" i="1" noProof="0" dirty="0"/>
          </a:p>
        </p:txBody>
      </p:sp>
      <p:sp>
        <p:nvSpPr>
          <p:cNvPr id="16" name="Заголовок 15"/>
          <p:cNvSpPr>
            <a:spLocks noGrp="1"/>
          </p:cNvSpPr>
          <p:nvPr>
            <p:ph type="ctrTitle"/>
          </p:nvPr>
        </p:nvSpPr>
        <p:spPr>
          <a:xfrm>
            <a:off x="6866470" y="590373"/>
            <a:ext cx="3716037" cy="1082304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Перспективы трудоустройства  по профессии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66470" y="2037807"/>
            <a:ext cx="3863221" cy="4370194"/>
          </a:xfrm>
        </p:spPr>
        <p:txBody>
          <a:bodyPr/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Выпускник этого направления является востребованным специалистом. Он может трудоустроиться на пищевом производстве, выполняя различные функции, начиная от производственных и заканчивая управленческими. Это могут быть перерабатывающие предприятия – рыбные комбинаты, молокозаводы. Также подобные работники нужны в сельском хозяйстве, пунктах общественного питания.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инж.jpg"/>
          <p:cNvPicPr>
            <a:picLocks noGrp="1" noChangeAspect="1"/>
          </p:cNvPicPr>
          <p:nvPr>
            <p:ph type="pic" sz="quarter" idx="51"/>
          </p:nvPr>
        </p:nvPicPr>
        <p:blipFill>
          <a:blip r:embed="rId4"/>
          <a:srcRect l="16667" r="16667"/>
          <a:stretch>
            <a:fillRect/>
          </a:stretch>
        </p:blipFill>
        <p:spPr>
          <a:xfrm>
            <a:off x="419681" y="195457"/>
            <a:ext cx="2650092" cy="2650092"/>
          </a:xfrm>
        </p:spPr>
      </p:pic>
      <p:pic>
        <p:nvPicPr>
          <p:cNvPr id="25" name="Рисунок 24" descr="рыба.jpg"/>
          <p:cNvPicPr>
            <a:picLocks noGrp="1" noChangeAspect="1"/>
          </p:cNvPicPr>
          <p:nvPr>
            <p:ph type="pic" sz="quarter" idx="54"/>
          </p:nvPr>
        </p:nvPicPr>
        <p:blipFill>
          <a:blip r:embed="rId5"/>
          <a:srcRect l="16581" r="16581"/>
          <a:stretch>
            <a:fillRect/>
          </a:stretch>
        </p:blipFill>
        <p:spPr>
          <a:xfrm>
            <a:off x="3594589" y="3487784"/>
            <a:ext cx="2753959" cy="2573382"/>
          </a:xfrm>
        </p:spPr>
      </p:pic>
      <p:sp>
        <p:nvSpPr>
          <p:cNvPr id="26" name="Прямоугольник 25"/>
          <p:cNvSpPr/>
          <p:nvPr/>
        </p:nvSpPr>
        <p:spPr>
          <a:xfrm>
            <a:off x="11025051" y="5773783"/>
            <a:ext cx="1166949" cy="1084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smtClean="0"/>
              <a:t>Страница </a:t>
            </a:r>
            <a:fld id="{19B51A1E-902D-48AF-9020-955120F399B6}" type="slidenum">
              <a:rPr lang="ru-RU" b="1" i="1" noProof="0" smtClean="0"/>
              <a:pPr rtl="0"/>
              <a:t>5</a:t>
            </a:fld>
            <a:endParaRPr lang="ru-RU" b="1" i="1" noProof="0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5277678" y="173932"/>
            <a:ext cx="5676382" cy="6584950"/>
          </a:xfrm>
        </p:spPr>
      </p:sp>
      <p:pic>
        <p:nvPicPr>
          <p:cNvPr id="9" name="Объект 8"/>
          <p:cNvPicPr>
            <a:picLocks noGrp="1" noChangeAspect="1"/>
          </p:cNvPicPr>
          <p:nvPr>
            <p:ph idx="13"/>
          </p:nvPr>
        </p:nvPicPr>
        <p:blipFill>
          <a:blip r:embed="rId2">
            <a:lum/>
            <a:alphaModFix/>
          </a:blip>
          <a:srcRect r="1788"/>
          <a:stretch>
            <a:fillRect/>
          </a:stretch>
        </p:blipFill>
        <p:spPr>
          <a:xfrm>
            <a:off x="432261" y="3724103"/>
            <a:ext cx="4508448" cy="27681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935287" y="3466407"/>
            <a:ext cx="418130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x-none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Модифицирует или создает новые виды растений или животных, что увеличивает качество пищевых продуктов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18414" y="1437762"/>
            <a:ext cx="44805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Биотехнолог</a:t>
            </a:r>
            <a:endParaRPr lang="ru-RU" sz="5400" b="1" cap="none" spc="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  <a:p>
            <a:pPr algn="ctr"/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22676" y="5345084"/>
            <a:ext cx="1169324" cy="1512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261" y="440574"/>
            <a:ext cx="4507987" cy="275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976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smtClean="0"/>
              <a:t>Страница </a:t>
            </a:r>
            <a:fld id="{19B51A1E-902D-48AF-9020-955120F399B6}" type="slidenum">
              <a:rPr lang="ru-RU" b="1" i="1" noProof="0" smtClean="0"/>
              <a:pPr rtl="0"/>
              <a:t>6</a:t>
            </a:fld>
            <a:endParaRPr lang="ru-RU" b="1" i="1" noProof="0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688676" y="4738401"/>
            <a:ext cx="5085650" cy="1870007"/>
          </a:xfrm>
        </p:spPr>
        <p:txBody>
          <a:bodyPr/>
          <a:lstStyle/>
          <a:p>
            <a:pPr lvl="0"/>
            <a:r>
              <a:rPr lang="x-none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качество и и количество заготавливаемых продуктов, обеспечивает их условия хранения, производит первичную переработку, доработку, упаковку и транспортировку</a:t>
            </a:r>
            <a:r>
              <a:rPr lang="x-none"/>
              <a:t/>
            </a:r>
            <a:br>
              <a:rPr lang="x-none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4733" y="423641"/>
            <a:ext cx="10307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x-none" sz="5400" b="1">
                <a:ln w="50800"/>
                <a:solidFill>
                  <a:schemeClr val="bg1">
                    <a:shade val="50000"/>
                  </a:schemeClr>
                </a:solidFill>
              </a:rPr>
              <a:t>Заготовитель продуктов и сырья</a:t>
            </a:r>
            <a:endParaRPr lang="ru-RU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11286" y="2402378"/>
            <a:ext cx="4994380" cy="324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lum/>
            <a:alphaModFix/>
          </a:blip>
          <a:srcRect t="8305" b="8305"/>
          <a:stretch>
            <a:fillRect/>
          </a:stretch>
        </p:blipFill>
        <p:spPr>
          <a:xfrm>
            <a:off x="5688676" y="1591253"/>
            <a:ext cx="4918364" cy="2574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1064240" y="5877098"/>
            <a:ext cx="1127760" cy="906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701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smtClean="0"/>
              <a:t>Страница </a:t>
            </a:r>
            <a:fld id="{19B51A1E-902D-48AF-9020-955120F399B6}" type="slidenum">
              <a:rPr lang="ru-RU" b="1" i="1" noProof="0" smtClean="0"/>
              <a:pPr rtl="0"/>
              <a:t>7</a:t>
            </a:fld>
            <a:endParaRPr lang="ru-RU" b="1" i="1" noProof="0" dirty="0"/>
          </a:p>
        </p:txBody>
      </p:sp>
      <p:sp>
        <p:nvSpPr>
          <p:cNvPr id="4" name="Объект 3"/>
          <p:cNvSpPr>
            <a:spLocks noGrp="1"/>
          </p:cNvSpPr>
          <p:nvPr>
            <p:ph idx="13"/>
          </p:nvPr>
        </p:nvSpPr>
        <p:spPr>
          <a:xfrm>
            <a:off x="407063" y="3160891"/>
            <a:ext cx="4444800" cy="27288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обеспечение надлежащей эксплуатации технологического оборудования предприятий пищевой промышленности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307571" y="406675"/>
            <a:ext cx="1087304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Инженер </a:t>
            </a: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пищевой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промышленности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9651" y="2535382"/>
            <a:ext cx="5303520" cy="39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014364" y="5469775"/>
            <a:ext cx="1177636" cy="1388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498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713095" y="3124378"/>
            <a:ext cx="5085650" cy="783812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эффективную организацию технологических процессов, контролирует работу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техсистем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изучает процесс создания продуктов, следит за их качеством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smtClean="0"/>
              <a:t>Страница </a:t>
            </a:r>
            <a:fld id="{19B51A1E-902D-48AF-9020-955120F399B6}" type="slidenum">
              <a:rPr lang="ru-RU" b="1" i="1" noProof="0" smtClean="0"/>
              <a:pPr rtl="0"/>
              <a:t>8</a:t>
            </a:fld>
            <a:endParaRPr lang="ru-RU" b="1" i="1" noProof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53149" y="282324"/>
            <a:ext cx="53455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Инженер-</a:t>
            </a:r>
            <a:r>
              <a:rPr lang="ru-RU" sz="5400" b="1" cap="none" spc="0" dirty="0" err="1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биотехнолог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65" b="19665"/>
          <a:stretch>
            <a:fillRect/>
          </a:stretch>
        </p:blipFill>
        <p:spPr bwMode="auto">
          <a:xfrm>
            <a:off x="261216" y="191192"/>
            <a:ext cx="4851111" cy="317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829" y="3516284"/>
            <a:ext cx="4871403" cy="315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014364" y="5336771"/>
            <a:ext cx="1105592" cy="1438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053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>
          <a:xfrm>
            <a:off x="5327554" y="111587"/>
            <a:ext cx="5676382" cy="6584950"/>
          </a:xfrm>
        </p:spPr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ru-RU" noProof="0" smtClean="0"/>
              <a:t>Страница </a:t>
            </a:r>
            <a:fld id="{19B51A1E-902D-48AF-9020-955120F399B6}" type="slidenum">
              <a:rPr lang="ru-RU" b="1" i="1" noProof="0" smtClean="0"/>
              <a:pPr rtl="0"/>
              <a:t>9</a:t>
            </a:fld>
            <a:endParaRPr lang="ru-RU" b="1" i="1" noProof="0" dirty="0"/>
          </a:p>
        </p:txBody>
      </p:sp>
      <p:sp>
        <p:nvSpPr>
          <p:cNvPr id="4" name="Объект 3"/>
          <p:cNvSpPr>
            <a:spLocks noGrp="1"/>
          </p:cNvSpPr>
          <p:nvPr>
            <p:ph idx="13"/>
          </p:nvPr>
        </p:nvSpPr>
        <p:spPr>
          <a:xfrm>
            <a:off x="376651" y="3017666"/>
            <a:ext cx="4444800" cy="27288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рецептуры, осуществление рецептурных расчетов, введение проектов по снижению производственных потерь, проведение исследовательских и экспериментальных работ по разработке и внедрении продуктов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1465" y="382107"/>
            <a:ext cx="1020544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Инженер-технолог молока и молочных продуктов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9376" y="2493818"/>
            <a:ext cx="5377046" cy="404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080865" y="5394960"/>
            <a:ext cx="1111135" cy="146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688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89652269">
  <a:themeElements>
    <a:clrScheme name="Custom 128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31B0C1"/>
      </a:accent1>
      <a:accent2>
        <a:srgbClr val="CB488B"/>
      </a:accent2>
      <a:accent3>
        <a:srgbClr val="BC9230"/>
      </a:accent3>
      <a:accent4>
        <a:srgbClr val="126974"/>
      </a:accent4>
      <a:accent5>
        <a:srgbClr val="C13131"/>
      </a:accent5>
      <a:accent6>
        <a:srgbClr val="8E8016"/>
      </a:accent6>
      <a:hlink>
        <a:srgbClr val="31B0C1"/>
      </a:hlink>
      <a:folHlink>
        <a:srgbClr val="31B0C1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_30740503_TF89652269" id="{318CF615-5E92-4FFB-A5A3-5FBD093FE2E7}" vid="{4EDC01A9-1227-4D51-B1B3-7DC1FD6A4CA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tf89652269</Template>
  <TotalTime>0</TotalTime>
  <Words>506</Words>
  <Application>Microsoft Office PowerPoint</Application>
  <PresentationFormat>Произвольный</PresentationFormat>
  <Paragraphs>68</Paragraphs>
  <Slides>14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tf89652269</vt:lpstr>
      <vt:lpstr>Специальность "Продукты питания  животного происхождения" (бакалавриат)</vt:lpstr>
      <vt:lpstr>Чему научат?</vt:lpstr>
      <vt:lpstr>О нас</vt:lpstr>
      <vt:lpstr>Перспективы трудоустройства  по профессии</vt:lpstr>
      <vt:lpstr>Слайд 5</vt:lpstr>
      <vt:lpstr>Определяет качество и и количество заготавливаемых продуктов, обеспечивает их условия хранения, производит первичную переработку, доработку, упаковку и транспортировку </vt:lpstr>
      <vt:lpstr>Слайд 7</vt:lpstr>
      <vt:lpstr>Слайд 8</vt:lpstr>
      <vt:lpstr>Слайд 9</vt:lpstr>
      <vt:lpstr>Слайд 10</vt:lpstr>
      <vt:lpstr>Слайд 11</vt:lpstr>
      <vt:lpstr>Приобретаемые навыки  </vt:lpstr>
      <vt:lpstr>Слайд 13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2019-11-17T15:33:20Z</dcterms:created>
  <dcterms:modified xsi:type="dcterms:W3CDTF">2019-11-18T13:02:48Z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2018-08-01T18:30:10.3119981Z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